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260" r:id="rId3"/>
    <p:sldId id="257" r:id="rId4"/>
    <p:sldId id="298" r:id="rId5"/>
    <p:sldId id="305" r:id="rId6"/>
    <p:sldId id="308" r:id="rId7"/>
    <p:sldId id="306" r:id="rId8"/>
    <p:sldId id="299" r:id="rId9"/>
    <p:sldId id="280" r:id="rId10"/>
    <p:sldId id="300" r:id="rId11"/>
    <p:sldId id="278" r:id="rId12"/>
    <p:sldId id="307" r:id="rId13"/>
    <p:sldId id="301" r:id="rId14"/>
    <p:sldId id="281" r:id="rId15"/>
    <p:sldId id="302" r:id="rId16"/>
    <p:sldId id="309" r:id="rId17"/>
    <p:sldId id="310" r:id="rId18"/>
    <p:sldId id="303" r:id="rId19"/>
    <p:sldId id="283" r:id="rId20"/>
    <p:sldId id="287" r:id="rId21"/>
    <p:sldId id="290" r:id="rId22"/>
    <p:sldId id="31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k kang" initials="hk" lastIdx="1" clrIdx="0">
    <p:extLst>
      <p:ext uri="{19B8F6BF-5375-455C-9EA6-DF929625EA0E}">
        <p15:presenceInfo xmlns:p15="http://schemas.microsoft.com/office/powerpoint/2012/main" userId="61b41c79486917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ECB401"/>
    <a:srgbClr val="2FCFDB"/>
    <a:srgbClr val="372D2D"/>
    <a:srgbClr val="83473D"/>
    <a:srgbClr val="E9ECF1"/>
    <a:srgbClr val="E8EBF0"/>
    <a:srgbClr val="E3E7EA"/>
    <a:srgbClr val="EAE9EE"/>
    <a:srgbClr val="2E2E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19" autoAdjust="0"/>
    <p:restoredTop sz="96532" autoAdjust="0"/>
  </p:normalViewPr>
  <p:slideViewPr>
    <p:cSldViewPr snapToGrid="0" showGuides="1">
      <p:cViewPr varScale="1">
        <p:scale>
          <a:sx n="77" d="100"/>
          <a:sy n="77" d="100"/>
        </p:scale>
        <p:origin x="75" y="850"/>
      </p:cViewPr>
      <p:guideLst>
        <p:guide orient="horz" pos="20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150" y="5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00447062044467"/>
          <c:y val="0.19081210999146792"/>
          <c:w val="0.82308292145827333"/>
          <c:h val="0.6654486596811340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 (억원)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Sheet1!$B$2:$B$8</c:f>
              <c:numCache>
                <c:formatCode>#,##0</c:formatCode>
                <c:ptCount val="7"/>
                <c:pt idx="0">
                  <c:v>4000</c:v>
                </c:pt>
                <c:pt idx="1">
                  <c:v>4300</c:v>
                </c:pt>
                <c:pt idx="2">
                  <c:v>6485</c:v>
                </c:pt>
                <c:pt idx="3">
                  <c:v>6429</c:v>
                </c:pt>
                <c:pt idx="4">
                  <c:v>9090</c:v>
                </c:pt>
                <c:pt idx="5">
                  <c:v>11929</c:v>
                </c:pt>
                <c:pt idx="6">
                  <c:v>17300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2-4EF8-804A-E22286CA4A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영업이익 (억원)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500</c:v>
                </c:pt>
                <c:pt idx="1">
                  <c:v>550</c:v>
                </c:pt>
                <c:pt idx="2">
                  <c:v>953</c:v>
                </c:pt>
                <c:pt idx="3">
                  <c:v>654</c:v>
                </c:pt>
                <c:pt idx="4">
                  <c:v>900</c:v>
                </c:pt>
                <c:pt idx="5" formatCode="#,##0">
                  <c:v>1468</c:v>
                </c:pt>
                <c:pt idx="6" formatCode="#,##0">
                  <c:v>3442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2-4EF8-804A-E22286CA4AA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02813711"/>
        <c:axId val="302811215"/>
      </c:lineChart>
      <c:catAx>
        <c:axId val="30281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811215"/>
        <c:crosses val="autoZero"/>
        <c:auto val="1"/>
        <c:lblAlgn val="ctr"/>
        <c:lblOffset val="100"/>
        <c:noMultiLvlLbl val="0"/>
      </c:catAx>
      <c:valAx>
        <c:axId val="30281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eaVert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/>
                  <a:t>억원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eaVert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813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204383926102521"/>
          <c:y val="8.9823526445202417E-2"/>
          <c:w val="0.57591213464168545"/>
          <c:h val="7.51251871195338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77BD1-EBDD-4CE4-A2C1-452838874F7B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EBF52-D238-46F4-B916-C51DA385C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5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EBF52-D238-46F4-B916-C51DA385C86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4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EBF52-D238-46F4-B916-C51DA385C86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2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A0462D-A9CB-447E-91C1-BDD08D22FD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5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viva100.com/article/20250417501580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amyangfoods.com/kor/index.d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5CB50D-1F02-4EED-AFC4-DE24CACC82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3" y="2127501"/>
            <a:ext cx="6858014" cy="2602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EE9BA3-F9BA-48E3-BCE2-F418D7ECA4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11" y="2904743"/>
            <a:ext cx="5001778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07705" y="3781589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873446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730"/>
            <a:ext cx="3922601" cy="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7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5823429" y="3658722"/>
            <a:ext cx="5897504" cy="3052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077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01877"/>
            <a:ext cx="318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조사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실적  및  전망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F35099-C136-4EFA-AE83-CA4080D3505B}"/>
              </a:ext>
            </a:extLst>
          </p:cNvPr>
          <p:cNvSpPr txBox="1"/>
          <p:nvPr/>
        </p:nvSpPr>
        <p:spPr>
          <a:xfrm>
            <a:off x="318977" y="1077875"/>
            <a:ext cx="518396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매출 및 수익성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2020년 이후 매출과 영업이익이 꾸준히 증가하며, 2024년에는 매출 1조 7,300억 원, 영업이익 3,442억 원으로 창사 이래 최대 실적을 기록했습니다.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해외 시장 확대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해외 매출 비중이 2018년 약 50%에서 </a:t>
            </a:r>
            <a:r>
              <a:rPr kumimoji="0" lang="ko-KR" altLang="ko-KR" sz="15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2024년 77%로 증가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하며, 글로벌 시장에서의 입지를 강화하고 있습니다.</a:t>
            </a:r>
          </a:p>
          <a:p>
            <a:pPr>
              <a:lnSpc>
                <a:spcPct val="120000"/>
              </a:lnSpc>
            </a:pPr>
            <a:endParaRPr lang="en-US" altLang="ko-KR" sz="1500" dirty="0"/>
          </a:p>
          <a:p>
            <a:pPr>
              <a:lnSpc>
                <a:spcPct val="120000"/>
              </a:lnSpc>
            </a:pPr>
            <a:endParaRPr lang="en-US" altLang="ko-KR" sz="1500" dirty="0"/>
          </a:p>
          <a:p>
            <a:pPr algn="ctr">
              <a:lnSpc>
                <a:spcPct val="120000"/>
              </a:lnSpc>
            </a:pPr>
            <a:r>
              <a:rPr lang="en-US" altLang="ko-KR" sz="2000" b="1" dirty="0"/>
              <a:t>2025</a:t>
            </a:r>
            <a:r>
              <a:rPr lang="ko-KR" altLang="en-US" sz="2000" b="1" dirty="0"/>
              <a:t>년 전망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매출 및 영업이익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2025년 연간 매출은 전년 대비 24.4% 증가한 2조 1,513억 영업이익은 31.7% 증가한 4,535억 원으로 예상됩니다.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생산능력 확대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밀양2공장이 2025년 5월부터 가동을 시작하여 연간 생산능력이 7억 개 증가할 것으로 보입니다. 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브랜드 전략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불닭볶음면의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글로벌 인기를 바탕으로 다양한 신제품 출시와 마케팅 강화가 예정되어 있습니다.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BE63C77-C03A-4AF1-A4A4-B4BF70784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66702"/>
              </p:ext>
            </p:extLst>
          </p:nvPr>
        </p:nvGraphicFramePr>
        <p:xfrm>
          <a:off x="5823424" y="955188"/>
          <a:ext cx="5897507" cy="266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343">
                  <a:extLst>
                    <a:ext uri="{9D8B030D-6E8A-4147-A177-3AD203B41FA5}">
                      <a16:colId xmlns:a16="http://schemas.microsoft.com/office/drawing/2014/main" val="2495554788"/>
                    </a:ext>
                  </a:extLst>
                </a:gridCol>
                <a:gridCol w="1178815">
                  <a:extLst>
                    <a:ext uri="{9D8B030D-6E8A-4147-A177-3AD203B41FA5}">
                      <a16:colId xmlns:a16="http://schemas.microsoft.com/office/drawing/2014/main" val="189652674"/>
                    </a:ext>
                  </a:extLst>
                </a:gridCol>
                <a:gridCol w="1409029">
                  <a:extLst>
                    <a:ext uri="{9D8B030D-6E8A-4147-A177-3AD203B41FA5}">
                      <a16:colId xmlns:a16="http://schemas.microsoft.com/office/drawing/2014/main" val="1615847939"/>
                    </a:ext>
                  </a:extLst>
                </a:gridCol>
                <a:gridCol w="1215633">
                  <a:extLst>
                    <a:ext uri="{9D8B030D-6E8A-4147-A177-3AD203B41FA5}">
                      <a16:colId xmlns:a16="http://schemas.microsoft.com/office/drawing/2014/main" val="2308468787"/>
                    </a:ext>
                  </a:extLst>
                </a:gridCol>
                <a:gridCol w="1405687">
                  <a:extLst>
                    <a:ext uri="{9D8B030D-6E8A-4147-A177-3AD203B41FA5}">
                      <a16:colId xmlns:a16="http://schemas.microsoft.com/office/drawing/2014/main" val="2371525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매출액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영업이익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당기순이익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해외 매출 비중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02103"/>
                  </a:ext>
                </a:extLst>
              </a:tr>
              <a:tr h="362003">
                <a:tc>
                  <a:txBody>
                    <a:bodyPr/>
                    <a:lstStyle/>
                    <a:p>
                      <a:r>
                        <a:rPr lang="en-US" altLang="ko-KR" sz="1400"/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/>
                        <a:t>약 </a:t>
                      </a:r>
                      <a:r>
                        <a:rPr lang="en-US" altLang="ko-KR" sz="1400"/>
                        <a:t>4,300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94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6,485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30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6,429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1495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altLang="ko-KR" sz="1400"/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/>
                        <a:t>9,090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5596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altLang="ko-KR" sz="140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/>
                        <a:t>11,929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/>
                        <a:t>1,468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/>
                        <a:t>1,249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68%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8649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altLang="ko-KR" sz="1400"/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17,300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3,442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2,723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/>
                        <a:t>77%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974860"/>
                  </a:ext>
                </a:extLst>
              </a:tr>
            </a:tbl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10CCD26-325A-4C8B-9744-D73BB91AB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681457"/>
              </p:ext>
            </p:extLst>
          </p:nvPr>
        </p:nvGraphicFramePr>
        <p:xfrm>
          <a:off x="5823425" y="3525189"/>
          <a:ext cx="5897507" cy="30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193521"/>
            <a:ext cx="5717445" cy="5302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077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01877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조사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시가총액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494664" y="5790966"/>
            <a:ext cx="32960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브릿지경제</a:t>
            </a:r>
            <a:r>
              <a:rPr lang="en-US" altLang="ko-KR" sz="1100" dirty="0"/>
              <a:t>(2025-04-21 )</a:t>
            </a:r>
          </a:p>
          <a:p>
            <a:r>
              <a:rPr lang="en-US" altLang="ko-KR" sz="1100" dirty="0">
                <a:hlinkClick r:id="rId2"/>
              </a:rPr>
              <a:t>https://www.viva100.com/article/20250417501580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자료 </a:t>
            </a:r>
            <a:r>
              <a:rPr lang="en-US" altLang="ko-KR" sz="1100" dirty="0"/>
              <a:t>: (</a:t>
            </a:r>
            <a:r>
              <a:rPr lang="ko-KR" altLang="en-US" sz="1100" dirty="0"/>
              <a:t>출처</a:t>
            </a:r>
            <a:r>
              <a:rPr lang="en-US" altLang="ko-KR" sz="1100" dirty="0"/>
              <a:t>:</a:t>
            </a:r>
            <a:r>
              <a:rPr lang="ko-KR" altLang="en-US" sz="1100" dirty="0"/>
              <a:t>한국거래소</a:t>
            </a:r>
            <a:r>
              <a:rPr lang="en-US" altLang="ko-KR" sz="11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7738383" y="1372046"/>
            <a:ext cx="2927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㈜삼양식품 주가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4614" y="1193521"/>
            <a:ext cx="6096000" cy="27515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삼양식품의</a:t>
            </a:r>
            <a:r>
              <a:rPr lang="ko-KR" altLang="en-US" dirty="0"/>
              <a:t> 시가총액이 상장 후 처음으로 </a:t>
            </a:r>
            <a:r>
              <a:rPr lang="en-US" altLang="ko-KR" u="sng" dirty="0"/>
              <a:t>7</a:t>
            </a:r>
            <a:r>
              <a:rPr lang="ko-KR" altLang="en-US" u="sng" dirty="0"/>
              <a:t>조원</a:t>
            </a:r>
            <a:r>
              <a:rPr lang="ko-KR" altLang="en-US" dirty="0"/>
              <a:t>을 넘어섰다</a:t>
            </a:r>
            <a:r>
              <a:rPr lang="en-US" altLang="ko-KR" dirty="0"/>
              <a:t>. </a:t>
            </a:r>
            <a:r>
              <a:rPr lang="ko-KR" altLang="en-US" dirty="0"/>
              <a:t>지난주 장 중 주가가 한때 </a:t>
            </a:r>
            <a:r>
              <a:rPr lang="en-US" altLang="ko-KR" dirty="0"/>
              <a:t>97</a:t>
            </a:r>
            <a:r>
              <a:rPr lang="ko-KR" altLang="en-US" dirty="0"/>
              <a:t>만원을 넘으며 ‘</a:t>
            </a:r>
            <a:r>
              <a:rPr lang="ko-KR" altLang="en-US" dirty="0" err="1"/>
              <a:t>황제주’로</a:t>
            </a:r>
            <a:r>
              <a:rPr lang="ko-KR" altLang="en-US" dirty="0"/>
              <a:t> 등극에 대한 기대감이 커지고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지난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ko-KR" altLang="en-US" dirty="0" err="1"/>
              <a:t>삼양식품의</a:t>
            </a:r>
            <a:r>
              <a:rPr lang="ko-KR" altLang="en-US" dirty="0"/>
              <a:t> 주가는 </a:t>
            </a:r>
            <a:r>
              <a:rPr lang="en-US" altLang="ko-KR" dirty="0"/>
              <a:t>96</a:t>
            </a:r>
            <a:r>
              <a:rPr lang="ko-KR" altLang="en-US" dirty="0"/>
              <a:t>만</a:t>
            </a:r>
            <a:r>
              <a:rPr lang="en-US" altLang="ko-KR" dirty="0"/>
              <a:t>1000</a:t>
            </a:r>
            <a:r>
              <a:rPr lang="ko-KR" altLang="en-US" dirty="0"/>
              <a:t>원으로</a:t>
            </a:r>
            <a:r>
              <a:rPr lang="en-US" altLang="ko-KR" dirty="0"/>
              <a:t>, </a:t>
            </a:r>
            <a:r>
              <a:rPr lang="ko-KR" altLang="en-US" dirty="0"/>
              <a:t>전날 종가 기준 </a:t>
            </a:r>
            <a:r>
              <a:rPr lang="en-US" altLang="ko-KR" dirty="0"/>
              <a:t>2.6% </a:t>
            </a:r>
            <a:r>
              <a:rPr lang="ko-KR" altLang="en-US" dirty="0"/>
              <a:t>올랐다</a:t>
            </a:r>
            <a:r>
              <a:rPr lang="en-US" altLang="ko-KR" dirty="0"/>
              <a:t>. </a:t>
            </a:r>
            <a:r>
              <a:rPr lang="ko-KR" altLang="en-US" dirty="0"/>
              <a:t>이날 기준 </a:t>
            </a:r>
            <a:r>
              <a:rPr lang="ko-KR" altLang="en-US" u="sng" dirty="0"/>
              <a:t>시가총액은 </a:t>
            </a:r>
            <a:r>
              <a:rPr lang="en-US" altLang="ko-KR" u="sng" dirty="0"/>
              <a:t>7</a:t>
            </a:r>
            <a:r>
              <a:rPr lang="ko-KR" altLang="en-US" u="sng" dirty="0"/>
              <a:t>조</a:t>
            </a:r>
            <a:r>
              <a:rPr lang="en-US" altLang="ko-KR" u="sng" dirty="0"/>
              <a:t>2400</a:t>
            </a:r>
            <a:r>
              <a:rPr lang="ko-KR" altLang="en-US" u="sng" dirty="0"/>
              <a:t>억원</a:t>
            </a:r>
            <a:r>
              <a:rPr lang="ko-KR" altLang="en-US" dirty="0"/>
              <a:t>이다</a:t>
            </a:r>
            <a:r>
              <a:rPr lang="en-US" altLang="ko-KR" dirty="0"/>
              <a:t>. 16</a:t>
            </a:r>
            <a:r>
              <a:rPr lang="ko-KR" altLang="en-US" dirty="0"/>
              <a:t>일에는 장 중 한 때 </a:t>
            </a:r>
            <a:r>
              <a:rPr lang="en-US" altLang="ko-KR" dirty="0"/>
              <a:t>97</a:t>
            </a:r>
            <a:r>
              <a:rPr lang="ko-KR" altLang="en-US" dirty="0"/>
              <a:t>만원을 웃돌면서 주당 </a:t>
            </a:r>
            <a:r>
              <a:rPr lang="en-US" altLang="ko-KR" dirty="0"/>
              <a:t>100</a:t>
            </a:r>
            <a:r>
              <a:rPr lang="ko-KR" altLang="en-US" dirty="0"/>
              <a:t>만원이 넘는 *‘</a:t>
            </a:r>
            <a:r>
              <a:rPr lang="ko-KR" altLang="en-US" dirty="0" err="1"/>
              <a:t>황제주</a:t>
            </a:r>
            <a:r>
              <a:rPr lang="ko-KR" altLang="en-US" dirty="0"/>
              <a:t>’ 등극을 눈앞에 두고 있다</a:t>
            </a:r>
            <a:r>
              <a:rPr lang="en-US" altLang="ko-KR" dirty="0"/>
              <a:t>.</a:t>
            </a:r>
          </a:p>
        </p:txBody>
      </p:sp>
      <p:pic>
        <p:nvPicPr>
          <p:cNvPr id="2054" name="Picture 6" descr="https://stqnq5ux4599.edge.naverncp.com/data2/content/image/2025/04/21/.cache/512/202504215000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78" y="2181308"/>
            <a:ext cx="5361551" cy="338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D2E11-1F0B-4E37-9779-20A16E4C1347}"/>
              </a:ext>
            </a:extLst>
          </p:cNvPr>
          <p:cNvSpPr txBox="1"/>
          <p:nvPr/>
        </p:nvSpPr>
        <p:spPr>
          <a:xfrm>
            <a:off x="318977" y="5467800"/>
            <a:ext cx="5691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황제주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 주당 가격이 </a:t>
            </a:r>
            <a:r>
              <a:rPr lang="en-US" altLang="ko-KR" dirty="0"/>
              <a:t>100</a:t>
            </a:r>
            <a:r>
              <a:rPr lang="ko-KR" altLang="en-US" dirty="0"/>
              <a:t>만원 이상이라는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의미 </a:t>
            </a:r>
            <a:r>
              <a:rPr lang="en-US" altLang="ko-KR" dirty="0"/>
              <a:t>: </a:t>
            </a:r>
            <a:r>
              <a:rPr lang="ko-KR" altLang="en-US" dirty="0"/>
              <a:t>특정 종목의 투기적인 수요 증가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</a:t>
            </a:r>
            <a:r>
              <a:rPr lang="ko-KR" altLang="en-US" dirty="0"/>
              <a:t>긍정적 전망을 의미함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3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07705" y="3781589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포지션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873446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730"/>
            <a:ext cx="3922601" cy="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5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515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45725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포지션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1048A-DEFE-4B89-B2EB-4F958DFD3880}"/>
              </a:ext>
            </a:extLst>
          </p:cNvPr>
          <p:cNvSpPr/>
          <p:nvPr/>
        </p:nvSpPr>
        <p:spPr>
          <a:xfrm>
            <a:off x="332469" y="986010"/>
            <a:ext cx="2348392" cy="1816972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5A669-552F-4998-9760-5D2543A97BC8}"/>
              </a:ext>
            </a:extLst>
          </p:cNvPr>
          <p:cNvSpPr/>
          <p:nvPr/>
        </p:nvSpPr>
        <p:spPr>
          <a:xfrm>
            <a:off x="2680862" y="995344"/>
            <a:ext cx="8388193" cy="180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5F9846-35A9-48FE-AC37-AE70C1C06554}"/>
              </a:ext>
            </a:extLst>
          </p:cNvPr>
          <p:cNvSpPr txBox="1"/>
          <p:nvPr/>
        </p:nvSpPr>
        <p:spPr>
          <a:xfrm>
            <a:off x="332468" y="1602108"/>
            <a:ext cx="200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국내입지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FA96A-A1D8-43E7-9971-06CC41D83690}"/>
              </a:ext>
            </a:extLst>
          </p:cNvPr>
          <p:cNvSpPr txBox="1"/>
          <p:nvPr/>
        </p:nvSpPr>
        <p:spPr>
          <a:xfrm>
            <a:off x="2756335" y="1008468"/>
            <a:ext cx="820381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04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불닭볶음면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시리즈는 국내뿐 아니라 글로벌에서도 </a:t>
            </a:r>
            <a:r>
              <a:rPr lang="ko-KR" altLang="en-US" sz="1400" b="1" dirty="0">
                <a:latin typeface="+mn-ea"/>
              </a:rPr>
              <a:t>대표 </a:t>
            </a:r>
            <a:r>
              <a:rPr lang="en-US" altLang="ko-KR" sz="1400" b="1" dirty="0">
                <a:latin typeface="+mn-ea"/>
              </a:rPr>
              <a:t>K-</a:t>
            </a:r>
            <a:r>
              <a:rPr lang="ko-KR" altLang="en-US" sz="1400" b="1" dirty="0">
                <a:latin typeface="+mn-ea"/>
              </a:rPr>
              <a:t>라면</a:t>
            </a:r>
            <a:r>
              <a:rPr lang="ko-KR" altLang="en-US" sz="1400" dirty="0">
                <a:latin typeface="+mn-ea"/>
              </a:rPr>
              <a:t>으로 자리잡음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indent="904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원주공장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밀양공장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그리고 </a:t>
            </a:r>
            <a:r>
              <a:rPr lang="en-US" altLang="ko-KR" sz="1400" dirty="0">
                <a:latin typeface="+mn-ea"/>
              </a:rPr>
              <a:t>2025</a:t>
            </a:r>
            <a:r>
              <a:rPr lang="ko-KR" altLang="en-US" sz="1400" dirty="0">
                <a:latin typeface="+mn-ea"/>
              </a:rPr>
              <a:t>년 완공 예정인 밀양 제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공장 등 다수의 생산시설 운영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indent="90488"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            밀양 제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공장은 연간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억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천만 개 생산 능력 확보 예정으로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국내외 수요에 대응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indent="904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HMR (</a:t>
            </a:r>
            <a:r>
              <a:rPr lang="ko-KR" altLang="en-US" sz="1400" b="1" dirty="0" err="1">
                <a:latin typeface="+mn-ea"/>
              </a:rPr>
              <a:t>가정간편식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시장</a:t>
            </a:r>
            <a:r>
              <a:rPr lang="ko-KR" altLang="en-US" sz="1400" dirty="0">
                <a:latin typeface="+mn-ea"/>
              </a:rPr>
              <a:t>에서도 입지 확대</a:t>
            </a:r>
            <a:endParaRPr lang="en-US" altLang="ko-KR" sz="1400" dirty="0">
              <a:latin typeface="+mn-ea"/>
            </a:endParaRPr>
          </a:p>
          <a:p>
            <a:pPr indent="904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국내 매출 비중은 해외에 비해 상대적으로 낮지만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여전히 </a:t>
            </a:r>
            <a:r>
              <a:rPr lang="en-US" altLang="ko-KR" sz="1400" dirty="0">
                <a:latin typeface="+mn-ea"/>
              </a:rPr>
              <a:t>20% </a:t>
            </a:r>
            <a:r>
              <a:rPr lang="ko-KR" altLang="en-US" sz="1400" dirty="0">
                <a:latin typeface="+mn-ea"/>
              </a:rPr>
              <a:t>내외를 차지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indent="90488"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             특히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대</a:t>
            </a:r>
            <a:r>
              <a:rPr lang="en-US" altLang="ko-KR" sz="1400" dirty="0">
                <a:latin typeface="+mn-ea"/>
              </a:rPr>
              <a:t>~20</a:t>
            </a:r>
            <a:r>
              <a:rPr lang="ko-KR" altLang="en-US" sz="1400" dirty="0">
                <a:latin typeface="+mn-ea"/>
              </a:rPr>
              <a:t>대 층의 선호도는 매우 높고</a:t>
            </a:r>
            <a:r>
              <a:rPr lang="en-US" altLang="ko-KR" sz="1400" dirty="0">
                <a:latin typeface="+mn-ea"/>
              </a:rPr>
              <a:t>, SNS </a:t>
            </a:r>
            <a:r>
              <a:rPr lang="ko-KR" altLang="en-US" sz="1400" dirty="0">
                <a:latin typeface="+mn-ea"/>
              </a:rPr>
              <a:t>바이럴 효과도 강함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318980" y="2912405"/>
            <a:ext cx="2348392" cy="1875884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2680860" y="2942119"/>
            <a:ext cx="8388193" cy="1846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511267" y="3603187"/>
            <a:ext cx="190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해외사업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2742845" y="2887433"/>
            <a:ext cx="7903211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90488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해외 매출 비중 증가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 2024년 기준, 전체 매출의 약 77%가 해외에서 발생하며, 이는 전년 대비 9%p 증가한 수치입니다.</a:t>
            </a:r>
          </a:p>
          <a:p>
            <a:pPr marR="0" lvl="0" indent="90488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현지 법인 설립 및 유통망 강화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 미국, 중국, 일본, 인도네시아 등 주요 국가에 현지 판매 법인을 설립하여, 현지 유통망을 강화하고 있습니다.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lvl="0" indent="90488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현지화 전략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 각 지역의 입맛과 문화에 맞춘 제품 개발로 현지 소비자들에게 어필하고 있습니다. 예를 들어, 미주 지역에서는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하바네로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라임 소스를 추가한 제품을, 중동 지역에서는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할랄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인증을 받은 제품을 출시하였습니다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6403B8-C477-4303-BED9-69690B9FFD68}"/>
              </a:ext>
            </a:extLst>
          </p:cNvPr>
          <p:cNvSpPr/>
          <p:nvPr/>
        </p:nvSpPr>
        <p:spPr>
          <a:xfrm>
            <a:off x="318978" y="4988167"/>
            <a:ext cx="2348392" cy="1651171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CF6D3F-F3F7-4931-899E-CE5D9453CE52}"/>
              </a:ext>
            </a:extLst>
          </p:cNvPr>
          <p:cNvSpPr/>
          <p:nvPr/>
        </p:nvSpPr>
        <p:spPr>
          <a:xfrm>
            <a:off x="2667369" y="4966115"/>
            <a:ext cx="8388193" cy="165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BB7B2-3D85-457D-BDCC-D1D7432B8A6A}"/>
              </a:ext>
            </a:extLst>
          </p:cNvPr>
          <p:cNvSpPr txBox="1"/>
          <p:nvPr/>
        </p:nvSpPr>
        <p:spPr>
          <a:xfrm>
            <a:off x="852614" y="5478512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성장세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72A0C-EF24-45DB-B526-D3D462C09BB6}"/>
              </a:ext>
            </a:extLst>
          </p:cNvPr>
          <p:cNvSpPr txBox="1"/>
          <p:nvPr/>
        </p:nvSpPr>
        <p:spPr>
          <a:xfrm>
            <a:off x="2702481" y="5047625"/>
            <a:ext cx="8324715" cy="166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9048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400" b="1" dirty="0">
                <a:latin typeface="+mn-ea"/>
              </a:rPr>
              <a:t>생산 능력 확대</a:t>
            </a:r>
          </a:p>
          <a:p>
            <a:pPr indent="9048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400" dirty="0">
                <a:latin typeface="+mn-ea"/>
              </a:rPr>
              <a:t>새로 설립된 </a:t>
            </a:r>
            <a:r>
              <a:rPr lang="ko-KR" altLang="en-US" sz="1400" b="1" dirty="0">
                <a:latin typeface="+mn-ea"/>
              </a:rPr>
              <a:t>밀양 제</a:t>
            </a: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공장</a:t>
            </a:r>
            <a:r>
              <a:rPr lang="ko-KR" altLang="en-US" sz="1400" dirty="0">
                <a:latin typeface="+mn-ea"/>
              </a:rPr>
              <a:t>은 연간 최대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억 </a:t>
            </a:r>
            <a:r>
              <a:rPr lang="en-US" altLang="ko-KR" sz="1400" dirty="0">
                <a:latin typeface="+mn-ea"/>
              </a:rPr>
              <a:t>9,000</a:t>
            </a:r>
            <a:r>
              <a:rPr lang="ko-KR" altLang="en-US" sz="1400" dirty="0">
                <a:latin typeface="+mn-ea"/>
              </a:rPr>
              <a:t>만 개의 라면을 생산할 수 있으며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+mn-ea"/>
              </a:rPr>
              <a:t> 이를 통해 글로벌 수요 증가에 대응할 계획입니다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indent="9048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400" dirty="0">
                <a:latin typeface="+mn-ea"/>
              </a:rPr>
              <a:t>한화투자증권은 삼양식품의 </a:t>
            </a:r>
            <a:r>
              <a:rPr lang="en-US" altLang="ko-KR" sz="1400" dirty="0">
                <a:latin typeface="+mn-ea"/>
              </a:rPr>
              <a:t>2025</a:t>
            </a:r>
            <a:r>
              <a:rPr lang="ko-KR" altLang="en-US" sz="1400" dirty="0">
                <a:latin typeface="+mn-ea"/>
              </a:rPr>
              <a:t>년 연결 매출액을 전년 대비 </a:t>
            </a:r>
            <a:r>
              <a:rPr lang="en-US" altLang="ko-KR" sz="1400" dirty="0">
                <a:latin typeface="+mn-ea"/>
              </a:rPr>
              <a:t>39.9% </a:t>
            </a:r>
            <a:r>
              <a:rPr lang="ko-KR" altLang="en-US" sz="1400" dirty="0">
                <a:latin typeface="+mn-ea"/>
              </a:rPr>
              <a:t>증가한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조 </a:t>
            </a:r>
            <a:r>
              <a:rPr lang="en-US" altLang="ko-KR" sz="1400" dirty="0">
                <a:latin typeface="+mn-ea"/>
              </a:rPr>
              <a:t>4,199</a:t>
            </a:r>
            <a:r>
              <a:rPr lang="ko-KR" altLang="en-US" sz="1400" dirty="0">
                <a:latin typeface="+mn-ea"/>
              </a:rPr>
              <a:t>억 원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+mn-ea"/>
              </a:rPr>
              <a:t> 영업이익을 </a:t>
            </a:r>
            <a:r>
              <a:rPr lang="en-US" altLang="ko-KR" sz="1400" dirty="0">
                <a:latin typeface="+mn-ea"/>
              </a:rPr>
              <a:t>38.0% </a:t>
            </a:r>
            <a:r>
              <a:rPr lang="ko-KR" altLang="en-US" sz="1400" dirty="0">
                <a:latin typeface="+mn-ea"/>
              </a:rPr>
              <a:t>증가한 </a:t>
            </a:r>
            <a:r>
              <a:rPr lang="en-US" altLang="ko-KR" sz="1400" dirty="0">
                <a:latin typeface="+mn-ea"/>
              </a:rPr>
              <a:t>4,751</a:t>
            </a:r>
            <a:r>
              <a:rPr lang="ko-KR" altLang="en-US" sz="1400" dirty="0">
                <a:latin typeface="+mn-ea"/>
              </a:rPr>
              <a:t>억 원으로 전망하며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목표 주가를 </a:t>
            </a:r>
            <a:r>
              <a:rPr lang="en-US" altLang="ko-KR" sz="1400" b="1" dirty="0">
                <a:latin typeface="+mn-ea"/>
              </a:rPr>
              <a:t>120</a:t>
            </a:r>
            <a:r>
              <a:rPr lang="ko-KR" altLang="en-US" sz="1400" b="1" dirty="0">
                <a:latin typeface="+mn-ea"/>
              </a:rPr>
              <a:t>만 원으로 상향 조정</a:t>
            </a:r>
            <a:r>
              <a:rPr lang="ko-KR" altLang="en-US" sz="1400" dirty="0">
                <a:latin typeface="+mn-ea"/>
              </a:rPr>
              <a:t>하였습니다</a:t>
            </a:r>
            <a:r>
              <a:rPr lang="en-US" altLang="ko-KR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6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600931" y="3781589"/>
            <a:ext cx="5173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리뉴얼 필요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873446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730"/>
            <a:ext cx="3922601" cy="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7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515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45725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리뉴얼 필요 배경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1A521D-E224-41EA-BAAB-45A299B41D6A}"/>
              </a:ext>
            </a:extLst>
          </p:cNvPr>
          <p:cNvSpPr txBox="1"/>
          <p:nvPr/>
        </p:nvSpPr>
        <p:spPr>
          <a:xfrm>
            <a:off x="318977" y="5727713"/>
            <a:ext cx="5922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사이트 분위기 개선 필요 </a:t>
            </a:r>
            <a:endParaRPr lang="en-US" altLang="ko-KR" b="1" dirty="0"/>
          </a:p>
          <a:p>
            <a:r>
              <a:rPr lang="ko-KR" altLang="en-US" dirty="0"/>
              <a:t>역동성 부족함</a:t>
            </a:r>
            <a:r>
              <a:rPr lang="en-US" altLang="ko-KR" dirty="0"/>
              <a:t>.   : </a:t>
            </a:r>
            <a:r>
              <a:rPr lang="ko-KR" altLang="en-US" dirty="0"/>
              <a:t>정적인 요소 배치로</a:t>
            </a:r>
            <a:r>
              <a:rPr lang="en-US" altLang="ko-KR" dirty="0"/>
              <a:t>, </a:t>
            </a:r>
            <a:r>
              <a:rPr lang="ko-KR" altLang="en-US" dirty="0"/>
              <a:t> 지루한 구성</a:t>
            </a:r>
            <a:endParaRPr lang="en-US" altLang="ko-KR" dirty="0"/>
          </a:p>
          <a:p>
            <a:r>
              <a:rPr lang="ko-KR" altLang="en-US" dirty="0"/>
              <a:t>일부 링크 작동 안함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6F17FC-872B-4AEF-8D7E-9D723365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205441"/>
            <a:ext cx="5306416" cy="42021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183BF8-B3E3-4C9C-81D7-BCA2671E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70" y="1033321"/>
            <a:ext cx="5204608" cy="44285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7B69FE-B7F3-4F66-B5F5-E61D77C42CB2}"/>
              </a:ext>
            </a:extLst>
          </p:cNvPr>
          <p:cNvSpPr txBox="1"/>
          <p:nvPr/>
        </p:nvSpPr>
        <p:spPr>
          <a:xfrm>
            <a:off x="6534470" y="5992510"/>
            <a:ext cx="610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삼양식품 홈페이지</a:t>
            </a:r>
            <a:endParaRPr lang="en-US" altLang="ko-KR" dirty="0">
              <a:hlinkClick r:id="rId4"/>
            </a:endParaRPr>
          </a:p>
          <a:p>
            <a:r>
              <a:rPr lang="ko-KR" altLang="en-US" dirty="0">
                <a:hlinkClick r:id="rId4"/>
              </a:rPr>
              <a:t>https://www.samyangfoods.com/kor/index.do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515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45725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리뉴얼이 필요한 배경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1A521D-E224-41EA-BAAB-45A299B41D6A}"/>
              </a:ext>
            </a:extLst>
          </p:cNvPr>
          <p:cNvSpPr txBox="1"/>
          <p:nvPr/>
        </p:nvSpPr>
        <p:spPr>
          <a:xfrm>
            <a:off x="5429497" y="1054455"/>
            <a:ext cx="6789038" cy="3896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오뚜기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:  </a:t>
            </a:r>
            <a:r>
              <a:rPr lang="ko-KR" altLang="en-US" sz="2400" dirty="0" err="1">
                <a:latin typeface="+mn-ea"/>
              </a:rPr>
              <a:t>옐로우즈</a:t>
            </a:r>
            <a:r>
              <a:rPr lang="ko-KR" altLang="en-US" sz="2400" dirty="0">
                <a:latin typeface="+mn-ea"/>
              </a:rPr>
              <a:t> </a:t>
            </a:r>
            <a:endParaRPr lang="en-US" altLang="ko-KR" sz="2400" dirty="0">
              <a:latin typeface="+mn-ea"/>
            </a:endParaRPr>
          </a:p>
          <a:p>
            <a:pPr marL="180975" indent="-180975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        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미식가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뚜기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n-ea"/>
              </a:rPr>
              <a:t>ttogi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)’,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길잡이 강아지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마요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(mayo)’, </a:t>
            </a:r>
          </a:p>
          <a:p>
            <a:pPr marL="180975" indent="-180975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대식가 병아리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챠비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n-ea"/>
              </a:rPr>
              <a:t>chabi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marL="180975" indent="-180975">
              <a:lnSpc>
                <a:spcPct val="12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  새로운 레시피를 찾기 위한 긴 여정에 나서는 세계관</a:t>
            </a:r>
            <a:r>
              <a:rPr lang="en-US" altLang="ko-KR" dirty="0">
                <a:latin typeface="+mn-ea"/>
              </a:rPr>
              <a:t> 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빙그레  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빙그레 왕국의 왕자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빙그레우스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마시스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’.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+mn-ea"/>
              </a:rPr>
              <a:t>Hy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한국야쿠르트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)'HY-FIVE'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를 통해 마케팅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 (2021~2023)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+mn-ea"/>
              </a:rPr>
              <a:t>삼양식품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+mn-ea"/>
              </a:rPr>
              <a:t>: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호치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+mn-ea"/>
              </a:rPr>
              <a:t>불닭볶음면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),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삼양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63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180975" indent="-180975">
              <a:lnSpc>
                <a:spcPct val="12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        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페포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불닭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),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삼양프렌즈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따란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홍간지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찌요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180975" indent="-180975">
              <a:lnSpc>
                <a:spcPct val="12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        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유기농 우유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묘찌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짜짜로니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300" dirty="0"/>
          </a:p>
        </p:txBody>
      </p:sp>
      <p:pic>
        <p:nvPicPr>
          <p:cNvPr id="7170" name="Picture 2" descr="&quot;로열티 아깝다&quot;…자사 캐릭터 마케팅 강화하는 식품업계">
            <a:extLst>
              <a:ext uri="{FF2B5EF4-FFF2-40B4-BE49-F238E27FC236}">
                <a16:creationId xmlns:a16="http://schemas.microsoft.com/office/drawing/2014/main" id="{29D38871-A84C-4D3F-A425-6DD02DB7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7" y="885297"/>
            <a:ext cx="4790852" cy="413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△식품업계가 상품에 ‘FUN’ 요소를 가미한 ‘캐릭터 커뮤니케이션 마케팅’으로 MZ세대 소비자를 공략하고 있다.(사진=각 사)">
            <a:extLst>
              <a:ext uri="{FF2B5EF4-FFF2-40B4-BE49-F238E27FC236}">
                <a16:creationId xmlns:a16="http://schemas.microsoft.com/office/drawing/2014/main" id="{7C460045-A84E-4D58-BF16-3D2125919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70479" y="5415219"/>
            <a:ext cx="1025949" cy="132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922CB6-9E4D-4604-8810-0C12CEA19ED8}"/>
              </a:ext>
            </a:extLst>
          </p:cNvPr>
          <p:cNvSpPr txBox="1"/>
          <p:nvPr/>
        </p:nvSpPr>
        <p:spPr>
          <a:xfrm>
            <a:off x="177229" y="5343902"/>
            <a:ext cx="7505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/>
              <a:t>캐릭터 </a:t>
            </a:r>
            <a:r>
              <a:rPr lang="en-US" altLang="ko-KR" sz="1800" spc="-300" dirty="0"/>
              <a:t> </a:t>
            </a:r>
            <a:r>
              <a:rPr lang="ko-KR" altLang="en-US" sz="1800" spc="-300" dirty="0"/>
              <a:t>활용</a:t>
            </a:r>
            <a:endParaRPr lang="en-US" altLang="ko-KR" sz="1800" spc="-300" dirty="0"/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포켓몬스터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카카오프렌즈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미니언즈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등 인기 캐릭터와의 </a:t>
            </a:r>
            <a:endParaRPr lang="en-US" altLang="ko-KR" sz="1800" b="0" i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협업 상품을 출시하는 것에서 더 나아가 </a:t>
            </a:r>
            <a:endParaRPr lang="en-US" altLang="ko-KR" sz="1800" b="0" i="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개발한 캐릭터 이용해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MZ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세대를 겨냥한 마케팅에 필요</a:t>
            </a:r>
            <a:endParaRPr lang="ko-KR" altLang="en-US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F238EE0-2D83-4C11-A61E-93925D339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1584" y="4700263"/>
            <a:ext cx="4520631" cy="18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불닭 캐릭터 콘텐츠 나오나&quot; 삼양라운드스퀘어, '호치' 이어 '페포' 내세워">
            <a:extLst>
              <a:ext uri="{FF2B5EF4-FFF2-40B4-BE49-F238E27FC236}">
                <a16:creationId xmlns:a16="http://schemas.microsoft.com/office/drawing/2014/main" id="{B663A3EB-392A-4D00-9691-76095B442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"/>
          <a:stretch/>
        </p:blipFill>
        <p:spPr bwMode="auto">
          <a:xfrm>
            <a:off x="10185231" y="5415219"/>
            <a:ext cx="779217" cy="12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78872BB4-6E33-40B5-AD2A-4118DF7F3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896" y="4236287"/>
            <a:ext cx="1881532" cy="105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9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600931" y="3781589"/>
            <a:ext cx="4724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사이트 특징</a:t>
            </a:r>
            <a:r>
              <a:rPr lang="en-US" altLang="ko-KR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및 </a:t>
            </a:r>
            <a:endParaRPr lang="en-US" altLang="ko-KR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개선사항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5689874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730"/>
            <a:ext cx="3922601" cy="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0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D263E5-37FC-41DB-B524-17EE5CC71A77}"/>
              </a:ext>
            </a:extLst>
          </p:cNvPr>
          <p:cNvSpPr/>
          <p:nvPr/>
        </p:nvSpPr>
        <p:spPr>
          <a:xfrm>
            <a:off x="284225" y="1149672"/>
            <a:ext cx="3730172" cy="5541413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0B7B4BC-CFEE-4C12-88E1-64AD51BAFC05}"/>
              </a:ext>
            </a:extLst>
          </p:cNvPr>
          <p:cNvSpPr/>
          <p:nvPr/>
        </p:nvSpPr>
        <p:spPr>
          <a:xfrm>
            <a:off x="8207303" y="1082262"/>
            <a:ext cx="3730172" cy="38392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515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45725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특징 및 개선사항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5589E2-D040-4342-8E73-CC652A61E796}"/>
              </a:ext>
            </a:extLst>
          </p:cNvPr>
          <p:cNvSpPr/>
          <p:nvPr/>
        </p:nvSpPr>
        <p:spPr>
          <a:xfrm>
            <a:off x="4245764" y="1134162"/>
            <a:ext cx="3730172" cy="55569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A521D-E224-41EA-BAAB-45A299B41D6A}"/>
              </a:ext>
            </a:extLst>
          </p:cNvPr>
          <p:cNvSpPr txBox="1"/>
          <p:nvPr/>
        </p:nvSpPr>
        <p:spPr>
          <a:xfrm>
            <a:off x="615898" y="1245119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u="sng" dirty="0">
                <a:effectLst/>
              </a:rPr>
              <a:t>Active</a:t>
            </a:r>
            <a:r>
              <a:rPr lang="ko-KR" altLang="en-US" sz="2400" u="sng" spc="-300" dirty="0">
                <a:effectLst/>
              </a:rPr>
              <a:t>한 홈페이지 구성 </a:t>
            </a:r>
            <a:endParaRPr lang="en-US" altLang="ko-KR" sz="2400" u="sng" spc="-3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AAF0E-959F-43BA-AE01-1DC922F15C9A}"/>
              </a:ext>
            </a:extLst>
          </p:cNvPr>
          <p:cNvSpPr txBox="1"/>
          <p:nvPr/>
        </p:nvSpPr>
        <p:spPr>
          <a:xfrm>
            <a:off x="465873" y="1900675"/>
            <a:ext cx="33476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dirty="0"/>
              <a:t>영상 컨텐츠를 맨 위 배치</a:t>
            </a:r>
            <a:endParaRPr lang="en-US" altLang="ko-KR" dirty="0"/>
          </a:p>
          <a:p>
            <a:pPr marL="174625" indent="-174625"/>
            <a:r>
              <a:rPr lang="en-US" altLang="ko-KR" dirty="0"/>
              <a:t>(</a:t>
            </a:r>
            <a:r>
              <a:rPr lang="ko-KR" altLang="en-US" dirty="0"/>
              <a:t>삼양식품 공식 유튜브 자료 활용</a:t>
            </a:r>
            <a:r>
              <a:rPr lang="en-US" altLang="ko-KR" dirty="0"/>
              <a:t>) </a:t>
            </a:r>
          </a:p>
          <a:p>
            <a:pPr marL="174625" indent="-174625"/>
            <a:endParaRPr lang="en-US" altLang="ko-KR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b="1" dirty="0"/>
              <a:t>스크롤 애니메이션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174625" indent="-174625"/>
            <a:endParaRPr lang="en-US" altLang="ko-KR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 b="1" dirty="0"/>
              <a:t>SNS</a:t>
            </a:r>
            <a:r>
              <a:rPr lang="en-US" altLang="ko-KR" dirty="0"/>
              <a:t> </a:t>
            </a:r>
            <a:r>
              <a:rPr lang="ko-KR" altLang="en-US" dirty="0"/>
              <a:t>연동 </a:t>
            </a:r>
            <a:endParaRPr lang="en-US" altLang="ko-KR" dirty="0"/>
          </a:p>
          <a:p>
            <a:pPr marL="174625" indent="-174625"/>
            <a:r>
              <a:rPr lang="en-US" altLang="ko-KR" dirty="0"/>
              <a:t>(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유튜브 링크 추가</a:t>
            </a:r>
            <a:r>
              <a:rPr lang="en-US" altLang="ko-KR" dirty="0"/>
              <a:t>)</a:t>
            </a:r>
          </a:p>
          <a:p>
            <a:pPr marL="174625" indent="-174625"/>
            <a:endParaRPr lang="en-US" altLang="ko-KR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dirty="0"/>
              <a:t>최초 라면인 </a:t>
            </a:r>
            <a:r>
              <a:rPr lang="ko-KR" altLang="en-US" dirty="0" err="1"/>
              <a:t>삼양라면의</a:t>
            </a:r>
            <a:r>
              <a:rPr lang="ko-KR" altLang="en-US" dirty="0"/>
              <a:t> </a:t>
            </a:r>
            <a:endParaRPr lang="en-US" altLang="ko-KR" dirty="0"/>
          </a:p>
          <a:p>
            <a:pPr marL="87313" indent="-87313"/>
            <a:r>
              <a:rPr lang="en-US" altLang="ko-KR" dirty="0"/>
              <a:t> </a:t>
            </a:r>
            <a:r>
              <a:rPr lang="ko-KR" altLang="en-US" dirty="0"/>
              <a:t>전통성을 강조하는 </a:t>
            </a:r>
            <a:r>
              <a:rPr lang="ko-KR" altLang="en-US" b="1" dirty="0"/>
              <a:t>브랜드 스토리</a:t>
            </a:r>
            <a:r>
              <a:rPr lang="ko-KR" altLang="en-US" dirty="0"/>
              <a:t>를 첫 페이지에 배치</a:t>
            </a:r>
            <a:endParaRPr lang="en-US" altLang="ko-KR" dirty="0"/>
          </a:p>
          <a:p>
            <a:pPr marL="174625" indent="-174625"/>
            <a:endParaRPr lang="en-US" altLang="ko-KR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b="1" dirty="0" err="1"/>
              <a:t>불닭</a:t>
            </a:r>
            <a:r>
              <a:rPr lang="ko-KR" altLang="en-US" dirty="0" err="1"/>
              <a:t>의</a:t>
            </a:r>
            <a:r>
              <a:rPr lang="ko-KR" altLang="en-US" dirty="0"/>
              <a:t> 세계적 관심 홍보</a:t>
            </a:r>
            <a:endParaRPr lang="en-US" altLang="ko-KR" dirty="0"/>
          </a:p>
          <a:p>
            <a:pPr marL="174625" indent="-174625"/>
            <a:endParaRPr lang="en-US" altLang="ko-KR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ko-KR" altLang="en-US" b="1" dirty="0"/>
              <a:t>레시피</a:t>
            </a:r>
            <a:r>
              <a:rPr lang="ko-KR" altLang="en-US" dirty="0"/>
              <a:t> 첫 페이지에 배치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0AF5BA-21E0-4668-B3EA-76F65E70C21F}"/>
              </a:ext>
            </a:extLst>
          </p:cNvPr>
          <p:cNvSpPr txBox="1"/>
          <p:nvPr/>
        </p:nvSpPr>
        <p:spPr>
          <a:xfrm>
            <a:off x="8289325" y="1852654"/>
            <a:ext cx="3485329" cy="271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기업의 최신 </a:t>
            </a:r>
            <a:r>
              <a:rPr lang="ko-KR" altLang="en-US" b="1" dirty="0"/>
              <a:t>뉴스</a:t>
            </a:r>
            <a:r>
              <a:rPr lang="ko-KR" altLang="en-US" dirty="0"/>
              <a:t> 배치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endParaRPr lang="en-US" altLang="ko-KR" dirty="0"/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주가</a:t>
            </a:r>
            <a:r>
              <a:rPr lang="ko-KR" altLang="en-US" dirty="0"/>
              <a:t>정보 배치 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endParaRPr lang="en-US" altLang="ko-KR" dirty="0"/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산재돼 있는 </a:t>
            </a:r>
            <a:r>
              <a:rPr lang="ko-KR" altLang="en-US" b="1" dirty="0"/>
              <a:t>기업 소개  </a:t>
            </a:r>
            <a:r>
              <a:rPr lang="ko-KR" altLang="en-US" dirty="0"/>
              <a:t>통합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en-US" altLang="ko-KR" dirty="0"/>
              <a:t>  (</a:t>
            </a:r>
            <a:r>
              <a:rPr lang="ko-KR" altLang="en-US" dirty="0"/>
              <a:t>서민을 생각하는 따뜻한 기업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동시에 전문적이고</a:t>
            </a:r>
            <a:r>
              <a:rPr lang="en-US" altLang="ko-KR" dirty="0"/>
              <a:t>, </a:t>
            </a:r>
            <a:r>
              <a:rPr lang="ko-KR" altLang="en-US" dirty="0"/>
              <a:t>세계적인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ko-KR" altLang="en-US" dirty="0"/>
              <a:t>   기업 이미지 강조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235C8-4068-4B95-911D-EA03976A1751}"/>
              </a:ext>
            </a:extLst>
          </p:cNvPr>
          <p:cNvSpPr txBox="1"/>
          <p:nvPr/>
        </p:nvSpPr>
        <p:spPr>
          <a:xfrm>
            <a:off x="4500339" y="1852705"/>
            <a:ext cx="3221021" cy="338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삼양</a:t>
            </a:r>
            <a:r>
              <a:rPr lang="en-US" altLang="ko-KR" dirty="0"/>
              <a:t>, </a:t>
            </a:r>
            <a:r>
              <a:rPr lang="ko-KR" altLang="en-US" dirty="0" err="1"/>
              <a:t>불닭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개캐릭터의 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ko-KR" altLang="en-US" dirty="0"/>
              <a:t>   대결에서 로맨스를 통해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ko-KR" altLang="en-US" dirty="0"/>
              <a:t>   </a:t>
            </a:r>
            <a:r>
              <a:rPr lang="ko-KR" altLang="en-US" b="1" dirty="0"/>
              <a:t>브랜드 소개 </a:t>
            </a:r>
            <a:endParaRPr lang="en-US" altLang="ko-KR" b="1" dirty="0"/>
          </a:p>
          <a:p>
            <a:pPr marL="174625" indent="-174625">
              <a:lnSpc>
                <a:spcPct val="120000"/>
              </a:lnSpc>
            </a:pPr>
            <a:r>
              <a:rPr lang="en-US" altLang="ko-KR" dirty="0"/>
              <a:t>   (</a:t>
            </a:r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데이트 코스</a:t>
            </a:r>
            <a:r>
              <a:rPr lang="en-US" altLang="ko-KR" dirty="0"/>
              <a:t>)</a:t>
            </a:r>
          </a:p>
          <a:p>
            <a:pPr marL="174625" indent="-174625">
              <a:lnSpc>
                <a:spcPct val="120000"/>
              </a:lnSpc>
            </a:pPr>
            <a:endParaRPr lang="en-US" altLang="ko-KR" dirty="0"/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친구와 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ko-KR" altLang="en-US" dirty="0"/>
              <a:t>  다양한 스토리를 추가하여</a:t>
            </a:r>
            <a:endParaRPr lang="en-US" altLang="ko-KR" dirty="0"/>
          </a:p>
          <a:p>
            <a:pPr marL="174625" indent="-174625">
              <a:lnSpc>
                <a:spcPct val="120000"/>
              </a:lnSpc>
            </a:pPr>
            <a:r>
              <a:rPr lang="ko-KR" altLang="en-US" b="1" dirty="0"/>
              <a:t>  세계관 확장</a:t>
            </a:r>
            <a:endParaRPr lang="en-US" altLang="ko-KR" b="1" dirty="0"/>
          </a:p>
          <a:p>
            <a:pPr marL="174625" indent="-174625">
              <a:lnSpc>
                <a:spcPct val="120000"/>
              </a:lnSpc>
            </a:pPr>
            <a:endParaRPr lang="en-US" altLang="ko-KR" dirty="0"/>
          </a:p>
          <a:p>
            <a:pPr marL="174625" indent="-1746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캐릭터 </a:t>
            </a:r>
            <a:r>
              <a:rPr lang="ko-KR" altLang="en-US" b="1" dirty="0" err="1"/>
              <a:t>굿</a:t>
            </a:r>
            <a:r>
              <a:rPr lang="ko-KR" altLang="en-US" dirty="0" err="1"/>
              <a:t>즈</a:t>
            </a:r>
            <a:r>
              <a:rPr lang="ko-KR" altLang="en-US" dirty="0"/>
              <a:t> 제작 가능성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CF9EFF-0A10-4E1F-8852-1082922B416E}"/>
              </a:ext>
            </a:extLst>
          </p:cNvPr>
          <p:cNvSpPr txBox="1"/>
          <p:nvPr/>
        </p:nvSpPr>
        <p:spPr>
          <a:xfrm>
            <a:off x="9030560" y="1246674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400" u="sng" dirty="0" err="1"/>
              <a:t>정보성</a:t>
            </a:r>
            <a:r>
              <a:rPr lang="ko-KR" altLang="en-US" sz="2400" u="sng" dirty="0"/>
              <a:t> 강화</a:t>
            </a:r>
            <a:endParaRPr lang="en-US" altLang="ko-KR" sz="2400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D0AEE3-0B06-4523-B025-B1C309641251}"/>
              </a:ext>
            </a:extLst>
          </p:cNvPr>
          <p:cNvSpPr txBox="1"/>
          <p:nvPr/>
        </p:nvSpPr>
        <p:spPr>
          <a:xfrm>
            <a:off x="4749565" y="1246674"/>
            <a:ext cx="255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u="sng" dirty="0"/>
              <a:t>캐릭터 적극 활용</a:t>
            </a:r>
            <a:endParaRPr lang="en-US" altLang="ko-KR" sz="2400" u="sng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5709314-7189-431A-BDA3-4DF6BADA7C7E}"/>
              </a:ext>
            </a:extLst>
          </p:cNvPr>
          <p:cNvSpPr/>
          <p:nvPr/>
        </p:nvSpPr>
        <p:spPr>
          <a:xfrm>
            <a:off x="8166904" y="5106054"/>
            <a:ext cx="3730172" cy="14484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EE4EFB-5AEA-46B3-95F9-5AE066EF48D8}"/>
              </a:ext>
            </a:extLst>
          </p:cNvPr>
          <p:cNvSpPr txBox="1"/>
          <p:nvPr/>
        </p:nvSpPr>
        <p:spPr>
          <a:xfrm>
            <a:off x="8460409" y="5856350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공식몰</a:t>
            </a:r>
            <a:r>
              <a:rPr lang="ko-KR" altLang="en-US" dirty="0"/>
              <a:t> 연동 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31EC93-6A56-4EA6-99D8-A4EAE6F610AF}"/>
              </a:ext>
            </a:extLst>
          </p:cNvPr>
          <p:cNvSpPr txBox="1"/>
          <p:nvPr/>
        </p:nvSpPr>
        <p:spPr>
          <a:xfrm>
            <a:off x="9670352" y="5250370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u="sng" spc="-300" dirty="0"/>
              <a:t>기타</a:t>
            </a:r>
            <a:endParaRPr lang="en-US" altLang="ko-KR" sz="2400" u="sng" spc="-300" dirty="0"/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1103857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37" y="1789723"/>
            <a:ext cx="404037" cy="454296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1" y="17335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47" y="1727655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 소개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918252"/>
            <a:ext cx="3270887" cy="523220"/>
            <a:chOff x="829339" y="2467793"/>
            <a:chExt cx="3270887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79329"/>
              <a:ext cx="404037" cy="454296"/>
            </a:xfrm>
            <a:prstGeom prst="rect">
              <a:avLst/>
            </a:prstGeom>
            <a:solidFill>
              <a:srgbClr val="FF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2271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슬로건 및 이념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4159686"/>
            <a:ext cx="2547934" cy="523654"/>
            <a:chOff x="829338" y="3510335"/>
            <a:chExt cx="2547934" cy="5236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10335"/>
              <a:ext cx="404037" cy="454296"/>
            </a:xfrm>
            <a:prstGeom prst="rect">
              <a:avLst/>
            </a:prstGeom>
            <a:solidFill>
              <a:srgbClr val="FF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시장 조사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395476"/>
            <a:ext cx="2145581" cy="523220"/>
            <a:chOff x="829337" y="5277912"/>
            <a:chExt cx="2145581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89659"/>
              <a:ext cx="404037" cy="499726"/>
            </a:xfrm>
            <a:prstGeom prst="rect">
              <a:avLst/>
            </a:prstGeom>
            <a:solidFill>
              <a:srgbClr val="FF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포지션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76725D-4C8A-4BCF-95E4-2EF08CAF31E9}"/>
              </a:ext>
            </a:extLst>
          </p:cNvPr>
          <p:cNvGrpSpPr/>
          <p:nvPr/>
        </p:nvGrpSpPr>
        <p:grpSpPr>
          <a:xfrm>
            <a:off x="6113239" y="1778980"/>
            <a:ext cx="4245512" cy="523220"/>
            <a:chOff x="6056091" y="4044872"/>
            <a:chExt cx="4245512" cy="52322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D0647D8-1E7C-491A-BDE2-0AAB715BF32D}"/>
                </a:ext>
              </a:extLst>
            </p:cNvPr>
            <p:cNvSpPr/>
            <p:nvPr/>
          </p:nvSpPr>
          <p:spPr>
            <a:xfrm>
              <a:off x="6056091" y="4061241"/>
              <a:ext cx="404037" cy="448670"/>
            </a:xfrm>
            <a:prstGeom prst="rect">
              <a:avLst/>
            </a:prstGeom>
            <a:solidFill>
              <a:srgbClr val="FF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A6974F-854E-4F77-9579-104B652C7F7D}"/>
                </a:ext>
              </a:extLst>
            </p:cNvPr>
            <p:cNvSpPr txBox="1"/>
            <p:nvPr/>
          </p:nvSpPr>
          <p:spPr>
            <a:xfrm>
              <a:off x="6614055" y="405073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DF5EDE-CE01-4A89-99C6-F5EACA5275F1}"/>
                </a:ext>
              </a:extLst>
            </p:cNvPr>
            <p:cNvSpPr txBox="1"/>
            <p:nvPr/>
          </p:nvSpPr>
          <p:spPr>
            <a:xfrm>
              <a:off x="7055201" y="4044872"/>
              <a:ext cx="3246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리뉴얼이 필요한 배경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871C6E-6CC0-41EE-A923-CE564E6B4E73}"/>
              </a:ext>
            </a:extLst>
          </p:cNvPr>
          <p:cNvGrpSpPr/>
          <p:nvPr/>
        </p:nvGrpSpPr>
        <p:grpSpPr>
          <a:xfrm>
            <a:off x="6113238" y="2918251"/>
            <a:ext cx="4742443" cy="523220"/>
            <a:chOff x="829339" y="2467793"/>
            <a:chExt cx="4742443" cy="52322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BDF89C3-CE9F-439B-854B-3F031C687921}"/>
                </a:ext>
              </a:extLst>
            </p:cNvPr>
            <p:cNvSpPr/>
            <p:nvPr/>
          </p:nvSpPr>
          <p:spPr>
            <a:xfrm>
              <a:off x="829339" y="2479330"/>
              <a:ext cx="404037" cy="453842"/>
            </a:xfrm>
            <a:prstGeom prst="rect">
              <a:avLst/>
            </a:prstGeom>
            <a:solidFill>
              <a:srgbClr val="FF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0A8FA2-D11C-4A4B-BC80-7B3A7AF26A47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06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418143-FEAE-4598-9B05-94510D7E8251}"/>
                </a:ext>
              </a:extLst>
            </p:cNvPr>
            <p:cNvSpPr txBox="1"/>
            <p:nvPr/>
          </p:nvSpPr>
          <p:spPr>
            <a:xfrm>
              <a:off x="1828450" y="2467793"/>
              <a:ext cx="3743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사이트 특징 및 개선 사항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2EBD4647-1B81-4428-A779-1EDACAA11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04" y="4350650"/>
            <a:ext cx="4540952" cy="2292455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E4E0840A-242F-46D5-995C-2BDBF45E9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6504" y="5142515"/>
            <a:ext cx="3594607" cy="8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400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34205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캐릭터 활용한 홈페이지 구성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403111" y="126521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캐릭터 스토리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6361213" y="1940291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이름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샴군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6299203" y="4201794"/>
            <a:ext cx="57233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6350211" y="4387163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이름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먕이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6311903" y="2579934"/>
            <a:ext cx="5186035" cy="1723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겉은 </a:t>
            </a:r>
            <a:r>
              <a:rPr lang="ko-KR" altLang="en-US" dirty="0" err="1"/>
              <a:t>딱딱해보이나</a:t>
            </a:r>
            <a:r>
              <a:rPr lang="en-US" altLang="ko-KR" dirty="0"/>
              <a:t>, </a:t>
            </a:r>
            <a:r>
              <a:rPr lang="ko-KR" altLang="en-US" dirty="0"/>
              <a:t>속은 말랑말랑한 캐릭터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먕이의</a:t>
            </a:r>
            <a:r>
              <a:rPr lang="ko-KR" altLang="en-US" dirty="0"/>
              <a:t> 날카로운 공격에</a:t>
            </a:r>
            <a:r>
              <a:rPr lang="en-US" altLang="ko-KR" dirty="0"/>
              <a:t>, </a:t>
            </a:r>
            <a:r>
              <a:rPr lang="ko-KR" altLang="en-US" dirty="0"/>
              <a:t>상처를 많이 받음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나중에 </a:t>
            </a:r>
            <a:r>
              <a:rPr lang="ko-KR" altLang="en-US" dirty="0" err="1"/>
              <a:t>먕이의</a:t>
            </a:r>
            <a:r>
              <a:rPr lang="ko-KR" altLang="en-US" dirty="0"/>
              <a:t> 매콤한 매력에 빠져버린다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spc="-150" dirty="0"/>
          </a:p>
          <a:p>
            <a:pPr marL="177800" indent="-1778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pc="-1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6311903" y="4999205"/>
            <a:ext cx="5262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>
                <a:latin typeface="+mn-ea"/>
              </a:rPr>
              <a:t>겉은 모두를 불태워버릴 듯한 강인한 성격이지만</a:t>
            </a:r>
            <a:r>
              <a:rPr lang="en-US" altLang="ko-KR" dirty="0">
                <a:latin typeface="+mn-ea"/>
              </a:rPr>
              <a:t>,</a:t>
            </a:r>
          </a:p>
          <a:p>
            <a:pPr>
              <a:lnSpc>
                <a:spcPct val="125000"/>
              </a:lnSpc>
            </a:pPr>
            <a:r>
              <a:rPr lang="ko-KR" altLang="en-US" dirty="0">
                <a:latin typeface="+mn-ea"/>
              </a:rPr>
              <a:t>속은 외로움을 많이 타는 성격</a:t>
            </a:r>
            <a:endParaRPr lang="en-US" altLang="ko-KR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ko-KR" altLang="en-US" dirty="0" err="1">
                <a:latin typeface="+mn-ea"/>
              </a:rPr>
              <a:t>샴군의</a:t>
            </a:r>
            <a:r>
              <a:rPr lang="ko-KR" altLang="en-US" dirty="0">
                <a:latin typeface="+mn-ea"/>
              </a:rPr>
              <a:t> 신중함에 답답함을 느끼지만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lnSpc>
                <a:spcPct val="125000"/>
              </a:lnSpc>
            </a:pPr>
            <a:r>
              <a:rPr lang="ko-KR" altLang="en-US" dirty="0">
                <a:latin typeface="+mn-ea"/>
              </a:rPr>
              <a:t>곧 그의 세심함과 성실함에 매력을 느낀다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8" y="1074245"/>
            <a:ext cx="4427194" cy="2467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7" y="3822732"/>
            <a:ext cx="2926081" cy="22984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095" y="4449570"/>
            <a:ext cx="2926081" cy="22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2531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247264"/>
            <a:ext cx="5025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캐릭터를 활용한 브랜드 라인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동물 만화 작은 마을 지도 | 프리미엄 벡터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06" y="974228"/>
            <a:ext cx="2088102" cy="3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F62A7A-211D-4804-91EA-C799E36294B0}"/>
              </a:ext>
            </a:extLst>
          </p:cNvPr>
          <p:cNvSpPr txBox="1"/>
          <p:nvPr/>
        </p:nvSpPr>
        <p:spPr>
          <a:xfrm>
            <a:off x="6188847" y="1148135"/>
            <a:ext cx="510062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auhaus 93" panose="04030905020B02020C02" pitchFamily="82" charset="0"/>
              </a:rPr>
              <a:t>◇ </a:t>
            </a:r>
            <a:r>
              <a:rPr lang="ko-KR" altLang="en-US" sz="1600" b="1" dirty="0"/>
              <a:t>만남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둘의 공통점은 라면을 좋아한다는 것</a:t>
            </a:r>
            <a:endParaRPr lang="en-US" altLang="ko-KR" sz="1600" dirty="0"/>
          </a:p>
          <a:p>
            <a:r>
              <a:rPr lang="ko-KR" altLang="en-US" sz="1600" dirty="0"/>
              <a:t>라면집에서 자주 마주침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서로의 라면을 권유하여 맛보게 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삼양라면의</a:t>
            </a:r>
            <a:r>
              <a:rPr lang="ko-KR" altLang="en-US" sz="1600" dirty="0"/>
              <a:t> 깊은 맛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불닭의</a:t>
            </a:r>
            <a:r>
              <a:rPr lang="ko-KR" altLang="en-US" sz="1600" dirty="0"/>
              <a:t> 강렬한 맛에 매력을 느낌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먕이는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샴군이</a:t>
            </a:r>
            <a:r>
              <a:rPr lang="ko-KR" altLang="en-US" sz="1600" dirty="0"/>
              <a:t> 매운 </a:t>
            </a:r>
            <a:r>
              <a:rPr lang="ko-KR" altLang="en-US" sz="1600" dirty="0" err="1"/>
              <a:t>붉닭</a:t>
            </a:r>
            <a:r>
              <a:rPr lang="ko-KR" altLang="en-US" sz="1600" dirty="0"/>
              <a:t> 라면</a:t>
            </a:r>
            <a:r>
              <a:rPr lang="en-US" altLang="ko-KR" sz="1600" dirty="0"/>
              <a:t> </a:t>
            </a:r>
            <a:r>
              <a:rPr lang="ko-KR" altLang="en-US" sz="1600" dirty="0"/>
              <a:t>먹는 모습에 귀여움을 느낌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Bauhaus 93" panose="04030905020B02020C02" pitchFamily="82" charset="0"/>
              </a:rPr>
              <a:t>◇ </a:t>
            </a:r>
            <a:r>
              <a:rPr lang="ko-KR" altLang="en-US" sz="1600" b="1" dirty="0"/>
              <a:t>우연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늦은 밤</a:t>
            </a:r>
            <a:r>
              <a:rPr lang="en-US" altLang="ko-KR" sz="1600" dirty="0"/>
              <a:t> </a:t>
            </a:r>
            <a:r>
              <a:rPr lang="ko-KR" altLang="en-US" sz="1600" dirty="0"/>
              <a:t>우연히 편의점에서 만남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먕이는</a:t>
            </a:r>
            <a:r>
              <a:rPr lang="ko-KR" altLang="en-US" sz="1600" dirty="0"/>
              <a:t> 달달한 짱구와</a:t>
            </a:r>
            <a:r>
              <a:rPr lang="en-US" altLang="ko-KR" sz="1600" dirty="0"/>
              <a:t>, </a:t>
            </a:r>
            <a:r>
              <a:rPr lang="ko-KR" altLang="en-US" sz="1600" dirty="0"/>
              <a:t>사또밥으로 </a:t>
            </a:r>
            <a:r>
              <a:rPr lang="ko-KR" altLang="en-US" sz="1600" dirty="0" err="1"/>
              <a:t>맵단을</a:t>
            </a:r>
            <a:r>
              <a:rPr lang="ko-KR" altLang="en-US" sz="1600" dirty="0"/>
              <a:t> 즐김</a:t>
            </a:r>
            <a:endParaRPr lang="en-US" altLang="ko-KR" sz="1600" dirty="0"/>
          </a:p>
          <a:p>
            <a:r>
              <a:rPr lang="ko-KR" altLang="en-US" sz="1600" dirty="0" err="1"/>
              <a:t>샴군은</a:t>
            </a:r>
            <a:r>
              <a:rPr lang="ko-KR" altLang="en-US" sz="1600" dirty="0"/>
              <a:t> 속이 쓰려서 우유로 속을 달래러 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>
                <a:latin typeface="Bauhaus 93" panose="04030905020B02020C02" pitchFamily="82" charset="0"/>
              </a:rPr>
              <a:t>◇ </a:t>
            </a:r>
            <a:r>
              <a:rPr lang="ko-KR" altLang="en-US" sz="1600" b="1" dirty="0"/>
              <a:t>우리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일 </a:t>
            </a:r>
            <a:endParaRPr lang="en-US" altLang="ko-KR" sz="1600" b="1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주말에 </a:t>
            </a:r>
            <a:r>
              <a:rPr lang="ko-KR" altLang="en-US" sz="1600" dirty="0" err="1"/>
              <a:t>돈가스</a:t>
            </a:r>
            <a:r>
              <a:rPr lang="ko-KR" altLang="en-US" sz="1600" dirty="0"/>
              <a:t> 집에 온 커플</a:t>
            </a:r>
            <a:endParaRPr lang="en-US" altLang="ko-KR" sz="1600" dirty="0"/>
          </a:p>
          <a:p>
            <a:r>
              <a:rPr lang="ko-KR" altLang="en-US" sz="1600" dirty="0" err="1"/>
              <a:t>먕이는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불닭소스를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뿌려먹는다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Bauhaus 93" panose="04030905020B02020C02" pitchFamily="82" charset="0"/>
              </a:rPr>
              <a:t>◇ </a:t>
            </a:r>
            <a:r>
              <a:rPr lang="ko-KR" altLang="en-US" sz="1600" b="1" dirty="0"/>
              <a:t>평일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라면 데이트를 하는 그들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맵탱</a:t>
            </a:r>
            <a:r>
              <a:rPr lang="ko-KR" altLang="en-US" sz="1600" dirty="0"/>
              <a:t> 비빔면과 </a:t>
            </a:r>
            <a:r>
              <a:rPr lang="ko-KR" altLang="en-US" sz="1600" dirty="0" err="1"/>
              <a:t>나가사끼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짜장을</a:t>
            </a:r>
            <a:r>
              <a:rPr lang="ko-KR" altLang="en-US" sz="1600" dirty="0"/>
              <a:t> 먹음</a:t>
            </a:r>
            <a:endParaRPr lang="en-US" altLang="ko-KR" sz="1600" dirty="0"/>
          </a:p>
          <a:p>
            <a:r>
              <a:rPr lang="ko-KR" altLang="en-US" sz="1600" dirty="0"/>
              <a:t>걸으며 후식으로 먹는 별 </a:t>
            </a:r>
            <a:r>
              <a:rPr lang="ko-KR" altLang="en-US" sz="1600" dirty="0" err="1"/>
              <a:t>뽀빠이가</a:t>
            </a:r>
            <a:r>
              <a:rPr lang="ko-KR" altLang="en-US" sz="1600" dirty="0"/>
              <a:t> 맛있다</a:t>
            </a:r>
            <a:r>
              <a:rPr lang="en-US" altLang="ko-KR" sz="1600" dirty="0"/>
              <a:t>. </a:t>
            </a:r>
          </a:p>
          <a:p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EB46BD-D45D-4FC1-B3A8-E2EFC129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214" y="980557"/>
            <a:ext cx="1239290" cy="12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BC4613-49F7-460C-A0A1-21EC4912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58" y="2387024"/>
            <a:ext cx="1109363" cy="11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3CCBD9-EC14-4690-8C16-F7E9E9CE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93" y="2446698"/>
            <a:ext cx="1261841" cy="11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75FED92-8309-4EA9-9015-ACCF5E609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30" y="2387024"/>
            <a:ext cx="1285363" cy="117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314A329-F5AE-487B-9AB1-E009EFAD7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96073" y="1084459"/>
            <a:ext cx="957110" cy="11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6B877BD-4C3A-4362-84AD-93666FA82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7054" y="3530619"/>
            <a:ext cx="1170436" cy="13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E371133-0C48-452A-80C9-824871C9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2099" y="1066686"/>
            <a:ext cx="851794" cy="11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BA5C11F-9760-457E-B9BE-290E9E969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562" y="4005789"/>
            <a:ext cx="825292" cy="15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6AEF9BE-51E1-4032-82A2-DA3AFCB2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1" y="4181392"/>
            <a:ext cx="1486680" cy="13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618313C-90EB-469F-BEFD-B84AFD54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1" y="5397008"/>
            <a:ext cx="1486680" cy="135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4B3E8BD-B534-4F58-9AEE-4EA945D65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2812" y="3659626"/>
            <a:ext cx="1481838" cy="309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209488A4-0878-4185-9FAA-FA0E3963B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8390" y="5031092"/>
            <a:ext cx="1140051" cy="175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0C3E884-C8D8-4EA0-B2FC-7902B7F5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2" y="5574635"/>
            <a:ext cx="1225746" cy="11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5FA3D55-0C8A-43C0-A7C0-CF2D74C76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94990" y="3897917"/>
            <a:ext cx="1291113" cy="28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128068-B135-41C2-884A-6F569148F95D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9B13F1-4697-4353-B9AB-625572A48980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979AE8A-250D-40FA-BC49-8F882B9F0C9E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5DAE36-0518-40E5-A857-D4487B8E48E3}"/>
                </a:ext>
              </a:extLst>
            </p:cNvPr>
            <p:cNvSpPr txBox="1"/>
            <p:nvPr/>
          </p:nvSpPr>
          <p:spPr>
            <a:xfrm>
              <a:off x="4817445" y="3038545"/>
              <a:ext cx="2557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8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95627" y="3799890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848952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730"/>
            <a:ext cx="3922601" cy="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1878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18195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4474937" y="1117724"/>
            <a:ext cx="2298700" cy="731249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4253961" y="1988460"/>
            <a:ext cx="35510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7855859" y="1113660"/>
            <a:ext cx="0" cy="550983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5224177" y="12652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연혁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7944836" y="1041554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2025</a:t>
            </a:r>
            <a:r>
              <a:rPr lang="ko-KR" altLang="en-US" sz="2000" dirty="0"/>
              <a:t>년 현재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4253961" y="2110717"/>
            <a:ext cx="3551096" cy="451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1961 </a:t>
            </a:r>
            <a:r>
              <a:rPr lang="en-US" altLang="ko-KR" dirty="0">
                <a:solidFill>
                  <a:srgbClr val="333333"/>
                </a:solidFill>
                <a:latin typeface="Noto Sans" panose="020B0502040204020203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삼양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 제주회사 설립</a:t>
            </a:r>
            <a:endParaRPr lang="en-US" altLang="ko-KR" b="0" i="0" dirty="0">
              <a:solidFill>
                <a:srgbClr val="333333"/>
              </a:solidFill>
              <a:effectLst/>
              <a:latin typeface="Noto Sans" panose="020B0502040204020203" pitchFamily="34" charset="0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rgbClr val="333333"/>
                </a:solidFill>
                <a:latin typeface="Noto Sans" panose="020B0502040204020203" pitchFamily="34" charset="0"/>
              </a:rPr>
              <a:t>               (</a:t>
            </a:r>
            <a:r>
              <a:rPr lang="ko-KR" altLang="en-US" dirty="0" err="1">
                <a:solidFill>
                  <a:srgbClr val="333333"/>
                </a:solidFill>
                <a:latin typeface="Noto Sans" panose="020B0502040204020203" pitchFamily="34" charset="0"/>
              </a:rPr>
              <a:t>전중윤</a:t>
            </a:r>
            <a:r>
              <a:rPr lang="ko-KR" altLang="en-US" dirty="0">
                <a:solidFill>
                  <a:srgbClr val="333333"/>
                </a:solidFill>
                <a:latin typeface="Noto Sans" panose="020B0502040204020203" pitchFamily="34" charset="0"/>
              </a:rPr>
              <a:t> 창업주</a:t>
            </a:r>
            <a:r>
              <a:rPr lang="en-US" altLang="ko-KR" dirty="0">
                <a:solidFill>
                  <a:srgbClr val="333333"/>
                </a:solidFill>
                <a:latin typeface="Noto Sans" panose="020B0502040204020203" pitchFamily="34" charset="0"/>
              </a:rPr>
              <a:t>)</a:t>
            </a:r>
            <a:endParaRPr lang="en-US" altLang="ko-KR" dirty="0"/>
          </a:p>
          <a:p>
            <a:pPr marL="177800" indent="-1778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1963  : </a:t>
            </a:r>
            <a:r>
              <a:rPr lang="ko-KR" altLang="en-US" dirty="0"/>
              <a:t>대한민국 최초의 라면 </a:t>
            </a:r>
            <a:endParaRPr lang="en-US" altLang="ko-KR" dirty="0"/>
          </a:p>
          <a:p>
            <a:pPr>
              <a:lnSpc>
                <a:spcPct val="180000"/>
              </a:lnSpc>
            </a:pPr>
            <a:r>
              <a:rPr lang="en-US" altLang="ko-KR" dirty="0"/>
              <a:t>              『</a:t>
            </a:r>
            <a:r>
              <a:rPr lang="ko-KR" altLang="en-US" dirty="0" err="1"/>
              <a:t>삼양라면</a:t>
            </a:r>
            <a:r>
              <a:rPr lang="en-US" altLang="ko-KR" dirty="0"/>
              <a:t>』 </a:t>
            </a:r>
            <a:r>
              <a:rPr lang="ko-KR" altLang="en-US" dirty="0"/>
              <a:t>출시</a:t>
            </a:r>
            <a:endParaRPr lang="en-US" altLang="ko-KR" dirty="0"/>
          </a:p>
          <a:p>
            <a:pPr marL="179388" indent="-179388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1969</a:t>
            </a:r>
            <a:r>
              <a:rPr lang="ko-KR" altLang="en-US" dirty="0"/>
              <a:t>년 업계 최초로 한국 라면을 베트남에 수출</a:t>
            </a:r>
            <a:endParaRPr lang="en-US" altLang="ko-KR" dirty="0"/>
          </a:p>
          <a:p>
            <a:pPr marL="177800" indent="-1778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1990 : </a:t>
            </a:r>
            <a:r>
              <a:rPr lang="ko-KR" altLang="en-US" dirty="0"/>
              <a:t>	</a:t>
            </a:r>
            <a:r>
              <a:rPr lang="ko-KR" altLang="en-US" dirty="0" err="1"/>
              <a:t>삼양식품㈜로</a:t>
            </a:r>
            <a:r>
              <a:rPr lang="ko-KR" altLang="en-US" dirty="0"/>
              <a:t> 상호 변경</a:t>
            </a:r>
          </a:p>
          <a:p>
            <a:pPr marL="177800" indent="-1778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2012 : </a:t>
            </a:r>
            <a:r>
              <a:rPr lang="en-US" altLang="ko-KR" dirty="0"/>
              <a:t>『</a:t>
            </a:r>
            <a:r>
              <a:rPr lang="ko-KR" altLang="en-US" dirty="0" err="1"/>
              <a:t>불닭볶음면</a:t>
            </a:r>
            <a:r>
              <a:rPr lang="en-US" altLang="ko-KR" dirty="0"/>
              <a:t>』</a:t>
            </a:r>
            <a:r>
              <a:rPr lang="ko-KR" altLang="en-US" dirty="0"/>
              <a:t>출시</a:t>
            </a:r>
          </a:p>
          <a:p>
            <a:pPr marL="177800" indent="-1778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2024 </a:t>
            </a:r>
            <a:r>
              <a:rPr lang="en-US" altLang="ko-KR" dirty="0"/>
              <a:t>: </a:t>
            </a:r>
            <a:r>
              <a:rPr lang="ko-KR" altLang="en-US" dirty="0"/>
              <a:t>	</a:t>
            </a:r>
            <a:r>
              <a:rPr lang="en-US" altLang="ko-KR" dirty="0"/>
              <a:t>'7</a:t>
            </a:r>
            <a:r>
              <a:rPr lang="ko-KR" altLang="en-US" dirty="0"/>
              <a:t>억불 수출의 탑</a:t>
            </a:r>
            <a:r>
              <a:rPr lang="en-US" altLang="ko-KR" dirty="0"/>
              <a:t>' </a:t>
            </a:r>
            <a:r>
              <a:rPr lang="ko-KR" altLang="en-US" dirty="0"/>
              <a:t>수상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7929339" y="1389114"/>
            <a:ext cx="4211409" cy="5390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2024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매출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전년대비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45%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증가한 </a:t>
            </a:r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    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7,300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억원 예상</a:t>
            </a:r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삼양식품 매출액 중 수출액 </a:t>
            </a:r>
            <a:r>
              <a:rPr lang="en-US" altLang="ko-KR" b="1" dirty="0"/>
              <a:t>70%</a:t>
            </a:r>
            <a:r>
              <a:rPr lang="en-US" altLang="ko-KR" dirty="0"/>
              <a:t> </a:t>
            </a:r>
            <a:r>
              <a:rPr lang="ko-KR" altLang="en-US" dirty="0"/>
              <a:t>이상 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80%</a:t>
            </a:r>
            <a:r>
              <a:rPr lang="en-US" altLang="ko-KR" dirty="0"/>
              <a:t> </a:t>
            </a:r>
            <a:r>
              <a:rPr lang="ko-KR" altLang="en-US" dirty="0"/>
              <a:t>정도가 </a:t>
            </a:r>
            <a:r>
              <a:rPr lang="en-US" altLang="ko-KR" dirty="0"/>
              <a:t>“</a:t>
            </a:r>
            <a:r>
              <a:rPr lang="ko-KR" altLang="en-US" dirty="0" err="1"/>
              <a:t>불닭</a:t>
            </a:r>
            <a:r>
              <a:rPr lang="en-US" altLang="ko-KR" dirty="0"/>
              <a:t>” </a:t>
            </a:r>
            <a:r>
              <a:rPr lang="ko-KR" altLang="en-US" dirty="0"/>
              <a:t>에서 발생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미국 대상</a:t>
            </a:r>
            <a:r>
              <a:rPr lang="en-US" altLang="ko-KR" dirty="0"/>
              <a:t>: 28% </a:t>
            </a:r>
            <a:r>
              <a:rPr lang="ko-KR" altLang="en-US" dirty="0"/>
              <a:t>수출</a:t>
            </a:r>
            <a:endParaRPr lang="en-US" altLang="ko-KR" dirty="0"/>
          </a:p>
          <a:p>
            <a:pPr marL="179388" indent="-1793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2025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 시가총액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조 돌파</a:t>
            </a:r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 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주당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만원 넘는 ‘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황제주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’ 예상</a:t>
            </a:r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2024.2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16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만원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(460%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상승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2025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주가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33%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상승</a:t>
            </a:r>
            <a:endParaRPr lang="en-US" altLang="ko-KR" dirty="0">
              <a:solidFill>
                <a:srgbClr val="22222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ko-KR" altLang="en-US" spc="-1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31E87D-7B41-430B-9163-70132302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7" y="1113660"/>
            <a:ext cx="3747353" cy="248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B8F3F0-F49B-4A6B-A472-F917ED3F3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5" y="4007514"/>
            <a:ext cx="3751104" cy="248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1878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181954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 지배구조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4474937" y="1117724"/>
            <a:ext cx="2298700" cy="731249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7624039" y="1117724"/>
            <a:ext cx="0" cy="550983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4916401" y="126521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지배구조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7804090" y="1100532"/>
            <a:ext cx="4096578" cy="2769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/>
              <a:t>삼양라운드</a:t>
            </a:r>
            <a:r>
              <a:rPr lang="ko-KR" altLang="en-US" sz="2000" b="1" dirty="0"/>
              <a:t> 스퀘어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지주회사</a:t>
            </a:r>
            <a:r>
              <a:rPr lang="en-US" altLang="ko-KR" sz="2000" b="1" dirty="0"/>
              <a:t>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김정수</a:t>
            </a:r>
            <a:r>
              <a:rPr lang="ko-KR" altLang="en-US" sz="1600" dirty="0"/>
              <a:t> 부회장 지주사 대표 사임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(2025.4.21)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장석훈</a:t>
            </a:r>
            <a:r>
              <a:rPr lang="ko-KR" altLang="en-US" sz="1600" dirty="0"/>
              <a:t> 대표 취임</a:t>
            </a:r>
            <a:endParaRPr lang="en-US" altLang="ko-KR" sz="1600" dirty="0"/>
          </a:p>
          <a:p>
            <a:pPr marL="179388" lvl="1" indent="2778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회계사 출신</a:t>
            </a:r>
            <a:r>
              <a:rPr lang="en-US" altLang="ko-KR" sz="1600" dirty="0"/>
              <a:t>, 40</a:t>
            </a:r>
            <a:r>
              <a:rPr lang="ko-KR" altLang="en-US" sz="1600" dirty="0"/>
              <a:t>대</a:t>
            </a:r>
            <a:endParaRPr lang="en-US" altLang="ko-KR" sz="1600" dirty="0"/>
          </a:p>
          <a:p>
            <a:pPr marL="179388" lvl="1" indent="2778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위메프</a:t>
            </a:r>
            <a:r>
              <a:rPr lang="ko-KR" altLang="en-US" sz="1600" dirty="0"/>
              <a:t> 최고 재무책임자 출신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3C35C69E-A568-4F34-8DAE-6CFC107A3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022" y="2773414"/>
            <a:ext cx="1701492" cy="1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0F4CB837-16A1-40D8-8D3F-FDABD896F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022" y="4868214"/>
            <a:ext cx="1701492" cy="192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4AA118-BB1D-4E22-A43E-270544D89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55"/>
          <a:stretch/>
        </p:blipFill>
        <p:spPr>
          <a:xfrm>
            <a:off x="185943" y="957139"/>
            <a:ext cx="1685332" cy="1696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B75B0-0204-434C-9162-E594E4693A45}"/>
              </a:ext>
            </a:extLst>
          </p:cNvPr>
          <p:cNvSpPr txBox="1"/>
          <p:nvPr/>
        </p:nvSpPr>
        <p:spPr>
          <a:xfrm>
            <a:off x="1806092" y="2130365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창업자</a:t>
            </a:r>
            <a:endParaRPr lang="en-US" altLang="ko-KR" sz="1400" dirty="0"/>
          </a:p>
          <a:p>
            <a:r>
              <a:rPr lang="ko-KR" altLang="en-US" sz="1400" dirty="0" err="1"/>
              <a:t>전중윤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이계순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BE483-0B36-4DDB-9C30-547E002DA5F7}"/>
              </a:ext>
            </a:extLst>
          </p:cNvPr>
          <p:cNvSpPr txBox="1"/>
          <p:nvPr/>
        </p:nvSpPr>
        <p:spPr>
          <a:xfrm>
            <a:off x="1806092" y="6274285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라운드 스퀘어 </a:t>
            </a:r>
            <a:endParaRPr lang="en-US" altLang="ko-KR" sz="1400" dirty="0"/>
          </a:p>
          <a:p>
            <a:r>
              <a:rPr lang="ko-KR" altLang="en-US" sz="1400" dirty="0"/>
              <a:t>김정수 대표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37548D-ABCB-45B3-8C3C-7B631C14E982}"/>
              </a:ext>
            </a:extLst>
          </p:cNvPr>
          <p:cNvSpPr txBox="1"/>
          <p:nvPr/>
        </p:nvSpPr>
        <p:spPr>
          <a:xfrm>
            <a:off x="1806092" y="418392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삼양식품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김정수 부회장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96EE5-1F37-4271-AF4E-427C42A1035A}"/>
              </a:ext>
            </a:extLst>
          </p:cNvPr>
          <p:cNvSpPr txBox="1"/>
          <p:nvPr/>
        </p:nvSpPr>
        <p:spPr>
          <a:xfrm>
            <a:off x="7804089" y="4183927"/>
            <a:ext cx="3999813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50</a:t>
            </a:r>
            <a:r>
              <a:rPr lang="ko-KR" altLang="en-US" dirty="0"/>
              <a:t>대 부자 발표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sz="1400" dirty="0"/>
              <a:t>21</a:t>
            </a:r>
            <a:r>
              <a:rPr lang="ko-KR" altLang="en-US" sz="1400" dirty="0"/>
              <a:t>위</a:t>
            </a:r>
            <a:r>
              <a:rPr lang="en-US" altLang="ko-KR" sz="1400" dirty="0"/>
              <a:t>. </a:t>
            </a:r>
            <a:r>
              <a:rPr lang="ko-KR" altLang="en-US" sz="1400" dirty="0"/>
              <a:t>김정수</a:t>
            </a:r>
            <a:r>
              <a:rPr lang="en-US" altLang="ko-KR" sz="1400" dirty="0"/>
              <a:t>&amp;</a:t>
            </a:r>
            <a:r>
              <a:rPr lang="ko-KR" altLang="en-US" sz="1400" dirty="0" err="1"/>
              <a:t>전인장</a:t>
            </a:r>
            <a:r>
              <a:rPr lang="ko-KR" altLang="en-US" sz="1400" dirty="0"/>
              <a:t> </a:t>
            </a:r>
            <a:r>
              <a:rPr lang="en-US" altLang="ko-KR" sz="1400" dirty="0"/>
              <a:t> 13</a:t>
            </a:r>
            <a:r>
              <a:rPr lang="ko-KR" altLang="en-US" sz="1400" dirty="0"/>
              <a:t>억 달러</a:t>
            </a:r>
            <a:r>
              <a:rPr lang="en-US" altLang="ko-KR" sz="1400" dirty="0"/>
              <a:t>(1</a:t>
            </a:r>
            <a:r>
              <a:rPr lang="ko-KR" altLang="en-US" sz="1400" dirty="0"/>
              <a:t>조</a:t>
            </a:r>
            <a:r>
              <a:rPr lang="en-US" altLang="ko-KR" sz="1400" dirty="0"/>
              <a:t>8894</a:t>
            </a:r>
            <a:r>
              <a:rPr lang="ko-KR" altLang="en-US" sz="1400" dirty="0"/>
              <a:t>억원</a:t>
            </a:r>
            <a:r>
              <a:rPr lang="en-US" altLang="ko-KR" sz="1400" dirty="0"/>
              <a:t>)  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불닭볶음면의</a:t>
            </a:r>
            <a:r>
              <a:rPr lang="ko-KR" altLang="en-US" sz="1400" dirty="0"/>
              <a:t> 해외 매출 호조에 힘입어</a:t>
            </a:r>
            <a:endParaRPr lang="en-US" altLang="ko-KR" sz="1400" dirty="0"/>
          </a:p>
          <a:p>
            <a:r>
              <a:rPr lang="en-US" altLang="ko-KR" sz="1400" dirty="0"/>
              <a:t>K</a:t>
            </a:r>
            <a:r>
              <a:rPr lang="ko-KR" altLang="en-US" sz="1400" dirty="0"/>
              <a:t>식품의 글로벌 인기에 힘입은 신흥 부호다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포브스코리아</a:t>
            </a:r>
            <a:r>
              <a:rPr lang="en-US" altLang="ko-KR" sz="1400" dirty="0"/>
              <a:t>(Forbes Korea)</a:t>
            </a:r>
          </a:p>
          <a:p>
            <a:r>
              <a:rPr lang="en-US" altLang="ko-KR" sz="1400" dirty="0"/>
              <a:t>(https://www.forbeskorea.co.kr)</a:t>
            </a:r>
            <a:r>
              <a:rPr lang="ko-KR" altLang="en-US" sz="1400" dirty="0"/>
              <a:t> </a:t>
            </a:r>
            <a:r>
              <a:rPr lang="en-US" altLang="ko-KR" sz="1400" dirty="0"/>
              <a:t>(2025.05.07)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3263730" y="2009582"/>
            <a:ext cx="4180260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 </a:t>
            </a:r>
            <a:r>
              <a:rPr lang="ko-KR" altLang="en-US" sz="2000" b="1" dirty="0" err="1"/>
              <a:t>삼양식품</a:t>
            </a:r>
            <a:endParaRPr lang="en-US" altLang="ko-KR" sz="2000" b="1" dirty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창업자 </a:t>
            </a:r>
            <a:r>
              <a:rPr lang="en-US" altLang="ko-KR" sz="1600" dirty="0"/>
              <a:t>: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故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 err="1">
                <a:latin typeface="+mn-ea"/>
              </a:rPr>
              <a:t>전중윤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(1919 ~ 2014)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배우자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이계순 </a:t>
            </a:r>
            <a:r>
              <a:rPr lang="en-US" altLang="ko-KR" sz="1600" dirty="0">
                <a:latin typeface="+mn-ea"/>
              </a:rPr>
              <a:t>(1928~)</a:t>
            </a: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장녀 </a:t>
            </a:r>
            <a:r>
              <a:rPr lang="ko-KR" altLang="en-US" sz="1600" dirty="0" err="1"/>
              <a:t>전혜경</a:t>
            </a:r>
            <a:r>
              <a:rPr lang="en-US" altLang="ko-KR" sz="1600" dirty="0"/>
              <a:t>,</a:t>
            </a:r>
            <a:r>
              <a:rPr lang="ko-KR" altLang="en-US" sz="1600" dirty="0"/>
              <a:t> 차녀 전문경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</a:t>
            </a:r>
            <a:r>
              <a:rPr lang="ko-KR" altLang="en-US" sz="1600" dirty="0" err="1"/>
              <a:t>삼녀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전유경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사녀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전완경</a:t>
            </a:r>
            <a:r>
              <a:rPr lang="en-US" altLang="ko-KR" sz="1600" dirty="0"/>
              <a:t>, 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오녀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전세경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장남 </a:t>
            </a:r>
            <a:r>
              <a:rPr lang="ko-KR" altLang="en-US" sz="1600" b="1" dirty="0" err="1">
                <a:latin typeface="+mn-ea"/>
              </a:rPr>
              <a:t>전인장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(1963~)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+mn-ea"/>
              </a:rPr>
              <a:t>배우자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b="1" u="sng" dirty="0">
                <a:latin typeface="+mn-ea"/>
              </a:rPr>
              <a:t>김정수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(1964~) </a:t>
            </a:r>
            <a:r>
              <a:rPr lang="ko-KR" altLang="en-US" sz="1600" dirty="0">
                <a:latin typeface="+mn-ea"/>
              </a:rPr>
              <a:t>부회장 대표이사</a:t>
            </a:r>
            <a:r>
              <a:rPr lang="en-US" altLang="ko-KR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</a:t>
            </a:r>
            <a:r>
              <a:rPr lang="ko-KR" altLang="en-US" sz="1600" dirty="0">
                <a:latin typeface="+mn-ea"/>
              </a:rPr>
              <a:t>장남 </a:t>
            </a:r>
            <a:r>
              <a:rPr lang="ko-KR" altLang="en-US" sz="1600" b="1" dirty="0" err="1">
                <a:latin typeface="+mn-ea"/>
              </a:rPr>
              <a:t>전병우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(1994~)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+mn-ea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차남 </a:t>
            </a:r>
            <a:r>
              <a:rPr lang="ko-KR" altLang="en-US" sz="1600" dirty="0" err="1"/>
              <a:t>전인성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318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1878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181954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 지배구조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6096000" y="1113659"/>
            <a:ext cx="0" cy="550983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AD3E56C-9072-4FED-AE17-36AEE12A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78698"/>
              </p:ext>
            </p:extLst>
          </p:nvPr>
        </p:nvGraphicFramePr>
        <p:xfrm>
          <a:off x="318977" y="1611488"/>
          <a:ext cx="5569204" cy="48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3915">
                  <a:extLst>
                    <a:ext uri="{9D8B030D-6E8A-4147-A177-3AD203B41FA5}">
                      <a16:colId xmlns:a16="http://schemas.microsoft.com/office/drawing/2014/main" val="3118998860"/>
                    </a:ext>
                  </a:extLst>
                </a:gridCol>
                <a:gridCol w="2244436">
                  <a:extLst>
                    <a:ext uri="{9D8B030D-6E8A-4147-A177-3AD203B41FA5}">
                      <a16:colId xmlns:a16="http://schemas.microsoft.com/office/drawing/2014/main" val="2778815942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1187925320"/>
                    </a:ext>
                  </a:extLst>
                </a:gridCol>
                <a:gridCol w="983671">
                  <a:extLst>
                    <a:ext uri="{9D8B030D-6E8A-4147-A177-3AD203B41FA5}">
                      <a16:colId xmlns:a16="http://schemas.microsoft.com/office/drawing/2014/main" val="244707591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주주명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보유 주식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지분율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945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err="1"/>
                        <a:t>삼양라운드스퀘어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2,700,000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35.48%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2532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국민연금공단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/>
                        <a:t>633,513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/>
                        <a:t>8.41%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32160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/>
                        <a:t>김정수</a:t>
                      </a:r>
                      <a:r>
                        <a:rPr lang="ko-KR" altLang="en-US" dirty="0"/>
                        <a:t> 부회장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286,000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3.76%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38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err="1"/>
                        <a:t>전인장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238,000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/>
                        <a:t>3.13%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90672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err="1"/>
                        <a:t>삼양</a:t>
                      </a:r>
                      <a:r>
                        <a:rPr lang="ko-KR" altLang="en-US" dirty="0"/>
                        <a:t> 이건장학재단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128,000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1.68%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85779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err="1"/>
                        <a:t>자사주신탁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/>
                        <a:t>74,478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85190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err="1"/>
                        <a:t>전병우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45,000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0.59%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9051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자사주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/>
                        <a:t>409</a:t>
                      </a:r>
                      <a:r>
                        <a:rPr lang="ko-KR" altLang="en-US" sz="16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542961"/>
                  </a:ext>
                </a:extLst>
              </a:tr>
            </a:tbl>
          </a:graphicData>
        </a:graphic>
      </p:graphicFrame>
      <p:graphicFrame>
        <p:nvGraphicFramePr>
          <p:cNvPr id="23" name="표 10">
            <a:extLst>
              <a:ext uri="{FF2B5EF4-FFF2-40B4-BE49-F238E27FC236}">
                <a16:creationId xmlns:a16="http://schemas.microsoft.com/office/drawing/2014/main" id="{C6FA9657-35B0-494E-8358-ED39B03BD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66100"/>
              </p:ext>
            </p:extLst>
          </p:nvPr>
        </p:nvGraphicFramePr>
        <p:xfrm>
          <a:off x="6303820" y="1611488"/>
          <a:ext cx="5699495" cy="281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636">
                  <a:extLst>
                    <a:ext uri="{9D8B030D-6E8A-4147-A177-3AD203B41FA5}">
                      <a16:colId xmlns:a16="http://schemas.microsoft.com/office/drawing/2014/main" val="3118998860"/>
                    </a:ext>
                  </a:extLst>
                </a:gridCol>
                <a:gridCol w="1981373">
                  <a:extLst>
                    <a:ext uri="{9D8B030D-6E8A-4147-A177-3AD203B41FA5}">
                      <a16:colId xmlns:a16="http://schemas.microsoft.com/office/drawing/2014/main" val="2778815942"/>
                    </a:ext>
                  </a:extLst>
                </a:gridCol>
                <a:gridCol w="943428">
                  <a:extLst>
                    <a:ext uri="{9D8B030D-6E8A-4147-A177-3AD203B41FA5}">
                      <a16:colId xmlns:a16="http://schemas.microsoft.com/office/drawing/2014/main" val="1187925320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244707591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주주명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지분율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945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/>
                        <a:t>김정수</a:t>
                      </a:r>
                      <a:r>
                        <a:rPr lang="ko-KR" altLang="en-US" dirty="0"/>
                        <a:t> 부회장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32.0%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err="1"/>
                        <a:t>삼양식품</a:t>
                      </a:r>
                      <a:r>
                        <a:rPr lang="ko-KR" altLang="en-US" sz="1600" dirty="0"/>
                        <a:t> 대표이사 겸 그룹 부회장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2532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err="1"/>
                        <a:t>전병우</a:t>
                      </a:r>
                      <a:r>
                        <a:rPr lang="ko-KR" altLang="en-US" dirty="0"/>
                        <a:t> 상무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24.2%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err="1"/>
                        <a:t>삼양라운드스퀘어</a:t>
                      </a:r>
                      <a:r>
                        <a:rPr lang="ko-KR" altLang="en-US" sz="1600" dirty="0"/>
                        <a:t> 전략총괄 상무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32160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err="1"/>
                        <a:t>전인장</a:t>
                      </a:r>
                      <a:r>
                        <a:rPr lang="ko-KR" altLang="en-US" dirty="0"/>
                        <a:t> 전 회장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/>
                        <a:t>김정수 부회장의 배우자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638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기타 특수관계인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/>
                        <a:t>가족 및 재단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90672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2272D38-6FAB-4C30-9648-6D7C6ADC6858}"/>
              </a:ext>
            </a:extLst>
          </p:cNvPr>
          <p:cNvSpPr txBox="1"/>
          <p:nvPr/>
        </p:nvSpPr>
        <p:spPr>
          <a:xfrm>
            <a:off x="6226630" y="1050031"/>
            <a:ext cx="5776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삼양라운드스퀘어</a:t>
            </a:r>
            <a:r>
              <a:rPr lang="ko-KR" altLang="en-US" sz="2400" b="1" dirty="0"/>
              <a:t> 주요 주주 지분율 순위 </a:t>
            </a:r>
            <a:endParaRPr lang="en-US" altLang="ko-KR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194EF1-1A27-4974-B7E1-5F752C170FB6}"/>
              </a:ext>
            </a:extLst>
          </p:cNvPr>
          <p:cNvSpPr txBox="1"/>
          <p:nvPr/>
        </p:nvSpPr>
        <p:spPr>
          <a:xfrm>
            <a:off x="876941" y="1050032"/>
            <a:ext cx="4570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삼양식품</a:t>
            </a:r>
            <a:r>
              <a:rPr lang="ko-KR" altLang="en-US" sz="2400" b="1" dirty="0"/>
              <a:t> 주요 주주 지분율 순위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6246BC-5AE7-447D-AC83-9EF039134AB9}"/>
              </a:ext>
            </a:extLst>
          </p:cNvPr>
          <p:cNvSpPr txBox="1"/>
          <p:nvPr/>
        </p:nvSpPr>
        <p:spPr>
          <a:xfrm>
            <a:off x="4885089" y="298528"/>
            <a:ext cx="2299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(2025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6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1878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181954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삼양식품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 I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8EA76452-8611-4013-9DDD-868314320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9233" y="990134"/>
            <a:ext cx="5810152" cy="57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8DDB71-AAFB-4277-9DF9-F845332C0F8F}"/>
              </a:ext>
            </a:extLst>
          </p:cNvPr>
          <p:cNvSpPr/>
          <p:nvPr/>
        </p:nvSpPr>
        <p:spPr>
          <a:xfrm>
            <a:off x="318977" y="1117724"/>
            <a:ext cx="2298700" cy="731249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C841B-5757-48DC-AB2E-CEC8FCB223D2}"/>
              </a:ext>
            </a:extLst>
          </p:cNvPr>
          <p:cNvSpPr txBox="1"/>
          <p:nvPr/>
        </p:nvSpPr>
        <p:spPr>
          <a:xfrm>
            <a:off x="1068217" y="12652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역사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626ED-4A78-4ECF-9C8B-B790182FA783}"/>
              </a:ext>
            </a:extLst>
          </p:cNvPr>
          <p:cNvSpPr txBox="1"/>
          <p:nvPr/>
        </p:nvSpPr>
        <p:spPr>
          <a:xfrm>
            <a:off x="171224" y="2040215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1961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13AB2-D6CA-4631-85C6-56B615FEFAB2}"/>
              </a:ext>
            </a:extLst>
          </p:cNvPr>
          <p:cNvSpPr txBox="1"/>
          <p:nvPr/>
        </p:nvSpPr>
        <p:spPr>
          <a:xfrm>
            <a:off x="171224" y="282569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1967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DDFEC-5BF3-4BF3-93FC-FBB185098EC9}"/>
              </a:ext>
            </a:extLst>
          </p:cNvPr>
          <p:cNvSpPr txBox="1"/>
          <p:nvPr/>
        </p:nvSpPr>
        <p:spPr>
          <a:xfrm>
            <a:off x="464061" y="3481841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1978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5556F-9BF4-4CE1-8C29-974BCFABFDC4}"/>
              </a:ext>
            </a:extLst>
          </p:cNvPr>
          <p:cNvSpPr txBox="1"/>
          <p:nvPr/>
        </p:nvSpPr>
        <p:spPr>
          <a:xfrm>
            <a:off x="2549120" y="345004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1990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FF698-D5D5-4B89-9640-12C7AE427F16}"/>
              </a:ext>
            </a:extLst>
          </p:cNvPr>
          <p:cNvSpPr txBox="1"/>
          <p:nvPr/>
        </p:nvSpPr>
        <p:spPr>
          <a:xfrm>
            <a:off x="622616" y="5087455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2012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32EF62-89FB-49B5-97F3-19DFCFF4D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28" y="1921692"/>
            <a:ext cx="3592734" cy="600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DF9C00-306D-4CEF-9DC3-9BF8077AA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28" y="2664190"/>
            <a:ext cx="1865362" cy="6632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49AEAC-4DEF-4C1A-84A5-4392BFE1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25" y="3900244"/>
            <a:ext cx="1719750" cy="7686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81A99C-BE43-4914-8B14-1AD4BA4E7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693" y="3900244"/>
            <a:ext cx="1827318" cy="76377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5EF28F0-AEF4-4F00-8338-68240D2A06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27" y="4085862"/>
            <a:ext cx="1386297" cy="3542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C831E58-D8B5-43D0-AD36-381859C04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" y="5492760"/>
            <a:ext cx="2177637" cy="6610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DAED43-DC42-4E75-8F8F-4BDA8EC7CC70}"/>
              </a:ext>
            </a:extLst>
          </p:cNvPr>
          <p:cNvSpPr txBox="1"/>
          <p:nvPr/>
        </p:nvSpPr>
        <p:spPr>
          <a:xfrm>
            <a:off x="4554758" y="346289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2010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F4F853F-0BE0-45B3-9E58-B96996D5729A}"/>
              </a:ext>
            </a:extLst>
          </p:cNvPr>
          <p:cNvCxnSpPr>
            <a:cxnSpLocks/>
          </p:cNvCxnSpPr>
          <p:nvPr/>
        </p:nvCxnSpPr>
        <p:spPr>
          <a:xfrm>
            <a:off x="6096000" y="914462"/>
            <a:ext cx="0" cy="57260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6FA38FA-074E-4E56-9684-6A973A0FAFB1}"/>
              </a:ext>
            </a:extLst>
          </p:cNvPr>
          <p:cNvCxnSpPr>
            <a:cxnSpLocks/>
          </p:cNvCxnSpPr>
          <p:nvPr/>
        </p:nvCxnSpPr>
        <p:spPr>
          <a:xfrm>
            <a:off x="269010" y="3390456"/>
            <a:ext cx="57038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B9722D1-D35C-451C-AC61-CDC630E8B201}"/>
              </a:ext>
            </a:extLst>
          </p:cNvPr>
          <p:cNvCxnSpPr>
            <a:cxnSpLocks/>
          </p:cNvCxnSpPr>
          <p:nvPr/>
        </p:nvCxnSpPr>
        <p:spPr>
          <a:xfrm>
            <a:off x="269010" y="4989192"/>
            <a:ext cx="561697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257EEAA-3CF6-4D7B-B317-F3BCBC4A8D91}"/>
              </a:ext>
            </a:extLst>
          </p:cNvPr>
          <p:cNvCxnSpPr>
            <a:cxnSpLocks/>
          </p:cNvCxnSpPr>
          <p:nvPr/>
        </p:nvCxnSpPr>
        <p:spPr>
          <a:xfrm>
            <a:off x="273205" y="2579475"/>
            <a:ext cx="56996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30AB567-D16C-4739-9034-91EAF30961A8}"/>
              </a:ext>
            </a:extLst>
          </p:cNvPr>
          <p:cNvCxnSpPr>
            <a:cxnSpLocks/>
          </p:cNvCxnSpPr>
          <p:nvPr/>
        </p:nvCxnSpPr>
        <p:spPr>
          <a:xfrm>
            <a:off x="2049540" y="3519264"/>
            <a:ext cx="0" cy="13036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61BB54F-4085-4EED-A346-36579B65F606}"/>
              </a:ext>
            </a:extLst>
          </p:cNvPr>
          <p:cNvCxnSpPr>
            <a:cxnSpLocks/>
          </p:cNvCxnSpPr>
          <p:nvPr/>
        </p:nvCxnSpPr>
        <p:spPr>
          <a:xfrm>
            <a:off x="4095788" y="3519264"/>
            <a:ext cx="0" cy="13036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D41E5FE-3767-4E73-8928-C005F2385233}"/>
              </a:ext>
            </a:extLst>
          </p:cNvPr>
          <p:cNvCxnSpPr>
            <a:cxnSpLocks/>
          </p:cNvCxnSpPr>
          <p:nvPr/>
        </p:nvCxnSpPr>
        <p:spPr>
          <a:xfrm>
            <a:off x="2490012" y="5074859"/>
            <a:ext cx="0" cy="130363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63C45166-09E5-408A-90EA-5E08675E70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250" y="5547069"/>
            <a:ext cx="2590800" cy="55245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5656EB8-22A8-4EC5-9B9E-314F5102DA8A}"/>
              </a:ext>
            </a:extLst>
          </p:cNvPr>
          <p:cNvSpPr txBox="1"/>
          <p:nvPr/>
        </p:nvSpPr>
        <p:spPr>
          <a:xfrm>
            <a:off x="3519911" y="509751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effectLst/>
                <a:latin typeface="Bauhaus 93" panose="04030905020B02020C02" pitchFamily="82" charset="0"/>
              </a:rPr>
              <a:t># </a:t>
            </a:r>
            <a:r>
              <a:rPr lang="en-US" altLang="ko-KR" b="1" i="0" dirty="0">
                <a:effectLst/>
                <a:latin typeface="Pretendard JP"/>
              </a:rPr>
              <a:t>2023</a:t>
            </a:r>
            <a:r>
              <a:rPr lang="ko-KR" altLang="en-US" b="1" i="0" dirty="0">
                <a:effectLst/>
                <a:latin typeface="Pretendard JP"/>
              </a:rPr>
              <a:t>년</a:t>
            </a:r>
            <a:r>
              <a:rPr lang="en-US" altLang="ko-KR" b="1" i="0" dirty="0">
                <a:effectLst/>
                <a:latin typeface="Pretendard JP"/>
              </a:rPr>
              <a:t>~</a:t>
            </a:r>
            <a:r>
              <a:rPr lang="ko-KR" altLang="en-US" b="1" i="0" dirty="0">
                <a:effectLst/>
                <a:latin typeface="Pretendard JP"/>
              </a:rPr>
              <a:t>현재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4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07705" y="3781589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슬로건 및 이념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873446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730"/>
            <a:ext cx="3922601" cy="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solidFill>
            <a:srgbClr val="FF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19382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187962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창업정신 및 슬로건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1476031" y="3891256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482601" y="1641061"/>
            <a:ext cx="5182476" cy="826047"/>
            <a:chOff x="1092200" y="1562100"/>
            <a:chExt cx="5003800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782330" y="1648313"/>
              <a:ext cx="3306274" cy="859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4000" b="1" i="0" dirty="0">
                  <a:solidFill>
                    <a:srgbClr val="FF6400"/>
                  </a:solidFill>
                  <a:effectLst/>
                  <a:latin typeface="+mj-ea"/>
                  <a:ea typeface="+mj-ea"/>
                </a:rPr>
                <a:t>정직과 신용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524645" y="3787112"/>
            <a:ext cx="6832600" cy="826047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584868" y="1633857"/>
              <a:ext cx="3707710" cy="859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en-US" altLang="ko-KR" sz="4000" b="1" i="0" dirty="0">
                  <a:solidFill>
                    <a:srgbClr val="FF6400"/>
                  </a:solidFill>
                  <a:effectLst/>
                  <a:latin typeface="+mj-ea"/>
                  <a:ea typeface="+mj-ea"/>
                </a:rPr>
                <a:t>Square the Circle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AD58976-09D8-48F2-9240-13D28FB90849}"/>
              </a:ext>
            </a:extLst>
          </p:cNvPr>
          <p:cNvSpPr txBox="1"/>
          <p:nvPr/>
        </p:nvSpPr>
        <p:spPr>
          <a:xfrm>
            <a:off x="520995" y="4699230"/>
            <a:ext cx="7340471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고대 기하학의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 난제 중 하나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주어진 원과 같은 넓이의 정사각형을 그려라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(Square the Circle)”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이질적인 라운드와 스퀘어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그리고 이 둘의 만남을 통해 창조된 새로운 가능성의 영역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과학기술을 바탕으로 한 새로운 식문화로 더 나은 세상을 펼쳐가고자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의지가 담겨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96F571-2506-4E92-A29C-B543A6ABB831}"/>
              </a:ext>
            </a:extLst>
          </p:cNvPr>
          <p:cNvSpPr/>
          <p:nvPr/>
        </p:nvSpPr>
        <p:spPr>
          <a:xfrm>
            <a:off x="318977" y="1143483"/>
            <a:ext cx="2298700" cy="609156"/>
          </a:xfrm>
          <a:prstGeom prst="rect">
            <a:avLst/>
          </a:prstGeom>
          <a:solidFill>
            <a:srgbClr val="ECB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7E45A3-9F0F-478D-91B6-B65CEC1DF7D4}"/>
              </a:ext>
            </a:extLst>
          </p:cNvPr>
          <p:cNvSpPr txBox="1"/>
          <p:nvPr/>
        </p:nvSpPr>
        <p:spPr>
          <a:xfrm>
            <a:off x="760441" y="1239457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창업정신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B74520-B802-437E-AED3-526277A61FC4}"/>
              </a:ext>
            </a:extLst>
          </p:cNvPr>
          <p:cNvSpPr/>
          <p:nvPr/>
        </p:nvSpPr>
        <p:spPr>
          <a:xfrm>
            <a:off x="318977" y="3318456"/>
            <a:ext cx="2298700" cy="609156"/>
          </a:xfrm>
          <a:prstGeom prst="rect">
            <a:avLst/>
          </a:prstGeom>
          <a:solidFill>
            <a:srgbClr val="ECB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47FF-807C-47D5-A0EC-E4E0CB73FBFD}"/>
              </a:ext>
            </a:extLst>
          </p:cNvPr>
          <p:cNvSpPr txBox="1"/>
          <p:nvPr/>
        </p:nvSpPr>
        <p:spPr>
          <a:xfrm>
            <a:off x="875693" y="34015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슬로건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DF7518-51AB-4F1A-8EDC-720C1466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95" y="711182"/>
            <a:ext cx="4503541" cy="45195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C51B1A-4FB4-4527-89F6-3DA081B22F43}"/>
              </a:ext>
            </a:extLst>
          </p:cNvPr>
          <p:cNvSpPr txBox="1"/>
          <p:nvPr/>
        </p:nvSpPr>
        <p:spPr>
          <a:xfrm>
            <a:off x="482601" y="2561825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안전하고 건강한 먹거리를 만드는 정직한 기업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사회로부터 신뢰받는 기업이 되기 위한 노력을 지속하고 있습니다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57245" y="5325468"/>
            <a:ext cx="4570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545D7E"/>
                </a:solidFill>
                <a:latin typeface="Arial" panose="020B0604020202020204" pitchFamily="34" charset="0"/>
              </a:rPr>
              <a:t>"square the circle"</a:t>
            </a:r>
            <a:r>
              <a:rPr lang="ko-KR" altLang="en-US" sz="1600" dirty="0">
                <a:solidFill>
                  <a:srgbClr val="545D7E"/>
                </a:solidFill>
                <a:latin typeface="Arial" panose="020B0604020202020204" pitchFamily="34" charset="0"/>
              </a:rPr>
              <a:t>은 수학적인 의미뿐만 아니라</a:t>
            </a:r>
            <a:r>
              <a:rPr lang="en-US" altLang="ko-KR" sz="1600" dirty="0">
                <a:solidFill>
                  <a:srgbClr val="545D7E"/>
                </a:solidFill>
                <a:latin typeface="Arial" panose="020B0604020202020204" pitchFamily="34" charset="0"/>
              </a:rPr>
              <a:t>, </a:t>
            </a:r>
          </a:p>
          <a:p>
            <a:r>
              <a:rPr lang="ko-KR" altLang="en-US" sz="1600" dirty="0">
                <a:solidFill>
                  <a:srgbClr val="545D7E"/>
                </a:solidFill>
                <a:latin typeface="Arial" panose="020B0604020202020204" pitchFamily="34" charset="0"/>
              </a:rPr>
              <a:t>불가능하거나 어려운 일에 도전하는 상황에 사용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1568</Words>
  <Application>Microsoft Office PowerPoint</Application>
  <PresentationFormat>와이드스크린</PresentationFormat>
  <Paragraphs>358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Noto Sans KR</vt:lpstr>
      <vt:lpstr>Pretendard JP</vt:lpstr>
      <vt:lpstr>나눔스퀘어 ExtraBold</vt:lpstr>
      <vt:lpstr>나눔스퀘어 Light</vt:lpstr>
      <vt:lpstr>맑은 고딕</vt:lpstr>
      <vt:lpstr>맑은 고딕</vt:lpstr>
      <vt:lpstr>Arial</vt:lpstr>
      <vt:lpstr>Bauhaus 93</vt:lpstr>
      <vt:lpstr>Noto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hk kang</cp:lastModifiedBy>
  <cp:revision>429</cp:revision>
  <dcterms:created xsi:type="dcterms:W3CDTF">2021-06-18T07:08:44Z</dcterms:created>
  <dcterms:modified xsi:type="dcterms:W3CDTF">2025-05-11T16:36:16Z</dcterms:modified>
</cp:coreProperties>
</file>